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1368" r:id="rId5"/>
    <p:sldId id="1338" r:id="rId6"/>
    <p:sldId id="1457" r:id="rId7"/>
    <p:sldId id="1458" r:id="rId8"/>
    <p:sldId id="1459" r:id="rId9"/>
    <p:sldId id="1460" r:id="rId10"/>
    <p:sldId id="1461" r:id="rId11"/>
    <p:sldId id="1507" r:id="rId12"/>
    <p:sldId id="1462" r:id="rId13"/>
    <p:sldId id="1463" r:id="rId14"/>
    <p:sldId id="1464" r:id="rId15"/>
    <p:sldId id="1465" r:id="rId16"/>
    <p:sldId id="1467" r:id="rId17"/>
    <p:sldId id="1468" r:id="rId18"/>
    <p:sldId id="1471" r:id="rId19"/>
    <p:sldId id="1504" r:id="rId20"/>
    <p:sldId id="1485" r:id="rId21"/>
    <p:sldId id="1486" r:id="rId22"/>
    <p:sldId id="1503" r:id="rId23"/>
    <p:sldId id="1474" r:id="rId24"/>
    <p:sldId id="1475" r:id="rId25"/>
    <p:sldId id="1502" r:id="rId26"/>
    <p:sldId id="1508" r:id="rId27"/>
    <p:sldId id="1509" r:id="rId28"/>
    <p:sldId id="1500" r:id="rId29"/>
    <p:sldId id="1491" r:id="rId30"/>
    <p:sldId id="1497" r:id="rId31"/>
    <p:sldId id="1493" r:id="rId32"/>
    <p:sldId id="1494" r:id="rId33"/>
    <p:sldId id="1499" r:id="rId34"/>
    <p:sldId id="1495" r:id="rId35"/>
    <p:sldId id="1505" r:id="rId36"/>
    <p:sldId id="1498" r:id="rId37"/>
    <p:sldId id="1326"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368"/>
            <p14:sldId id="1338"/>
            <p14:sldId id="1457"/>
            <p14:sldId id="1458"/>
            <p14:sldId id="1459"/>
            <p14:sldId id="1460"/>
            <p14:sldId id="1461"/>
            <p14:sldId id="1507"/>
            <p14:sldId id="1462"/>
            <p14:sldId id="1463"/>
            <p14:sldId id="1464"/>
            <p14:sldId id="1465"/>
            <p14:sldId id="1467"/>
            <p14:sldId id="1468"/>
            <p14:sldId id="1471"/>
            <p14:sldId id="1504"/>
            <p14:sldId id="1485"/>
            <p14:sldId id="1486"/>
            <p14:sldId id="1503"/>
            <p14:sldId id="1474"/>
            <p14:sldId id="1475"/>
            <p14:sldId id="1502"/>
            <p14:sldId id="1508"/>
            <p14:sldId id="1509"/>
            <p14:sldId id="1500"/>
            <p14:sldId id="1491"/>
            <p14:sldId id="1497"/>
            <p14:sldId id="1493"/>
            <p14:sldId id="1494"/>
            <p14:sldId id="1499"/>
            <p14:sldId id="1495"/>
            <p14:sldId id="1505"/>
            <p14:sldId id="1498"/>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7124" autoAdjust="0"/>
  </p:normalViewPr>
  <p:slideViewPr>
    <p:cSldViewPr>
      <p:cViewPr varScale="1">
        <p:scale>
          <a:sx n="80" d="100"/>
          <a:sy n="80" d="100"/>
        </p:scale>
        <p:origin x="912" y="84"/>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108"/>
    </p:cViewPr>
  </p:sorterViewPr>
  <p:notesViewPr>
    <p:cSldViewPr showGuides="1">
      <p:cViewPr varScale="1">
        <p:scale>
          <a:sx n="83" d="100"/>
          <a:sy n="83" d="100"/>
        </p:scale>
        <p:origin x="299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5/4/2015 10:52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5/4/2015 10:52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5/4/2015 10:52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31601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http://www.microsoft.com/en-us/download/confirmation.aspx?id=38182 </a:t>
            </a:r>
          </a:p>
          <a:p>
            <a:endParaRPr lang="en-US" dirty="0" smtClean="0"/>
          </a:p>
          <a:p>
            <a:r>
              <a:rPr lang="en-US" noProof="0" dirty="0" smtClean="0"/>
              <a:t>Steve</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A23227-B186-492D-B1F4-8A204A93FBF9}" type="datetime1">
              <a:rPr lang="en-US" smtClean="0"/>
              <a:t>5/4/2015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64390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Steve</a:t>
            </a:r>
            <a:br>
              <a:rPr lang="en-US" dirty="0" smtClean="0"/>
            </a:br>
            <a:r>
              <a:rPr lang="en-US" dirty="0" smtClean="0"/>
              <a:t/>
            </a:r>
            <a:br>
              <a:rPr lang="en-US" dirty="0" smtClean="0"/>
            </a:br>
            <a:r>
              <a:rPr lang="en-US" dirty="0" smtClean="0"/>
              <a:t>App</a:t>
            </a:r>
            <a:r>
              <a:rPr lang="en-US" baseline="0" dirty="0" smtClean="0"/>
              <a:t> is started from the web by end user or process is started during provisioning</a:t>
            </a:r>
          </a:p>
          <a:p>
            <a:pPr marL="228600" indent="-228600">
              <a:buFont typeface="+mj-lt"/>
              <a:buAutoNum type="arabicPeriod"/>
            </a:pPr>
            <a:r>
              <a:rPr lang="en-US" baseline="0" dirty="0" smtClean="0"/>
              <a:t>App side has the needed theme elements and other assets for sites, which will be published</a:t>
            </a:r>
          </a:p>
          <a:p>
            <a:pPr marL="228600" indent="-228600">
              <a:buFont typeface="+mj-lt"/>
              <a:buAutoNum type="arabicPeriod"/>
            </a:pPr>
            <a:r>
              <a:rPr lang="en-US" baseline="0" dirty="0" smtClean="0"/>
              <a:t>App 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5/4/2015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79346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3930018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Steve</a:t>
            </a:r>
            <a:br>
              <a:rPr lang="en-US" dirty="0" smtClean="0"/>
            </a:br>
            <a:r>
              <a:rPr lang="en-US" dirty="0" smtClean="0"/>
              <a:t/>
            </a:r>
            <a:br>
              <a:rPr lang="en-US" dirty="0" smtClean="0"/>
            </a:br>
            <a:r>
              <a:rPr lang="en-US" dirty="0" smtClean="0"/>
              <a:t>App</a:t>
            </a:r>
            <a:r>
              <a:rPr lang="en-US" baseline="0" dirty="0" smtClean="0"/>
              <a:t> is started from the web by end user or process is started during provisioning</a:t>
            </a:r>
          </a:p>
          <a:p>
            <a:pPr marL="228600" indent="-228600">
              <a:buFont typeface="+mj-lt"/>
              <a:buAutoNum type="arabicPeriod"/>
            </a:pPr>
            <a:r>
              <a:rPr lang="en-US" baseline="0" dirty="0" smtClean="0"/>
              <a:t>App side has the needed theme elements and other assets for sites, which will be published</a:t>
            </a:r>
          </a:p>
          <a:p>
            <a:pPr marL="228600" indent="-228600">
              <a:buFont typeface="+mj-lt"/>
              <a:buAutoNum type="arabicPeriod"/>
            </a:pPr>
            <a:r>
              <a:rPr lang="en-US" baseline="0" dirty="0" smtClean="0"/>
              <a:t>App 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5/4/2015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47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vesa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3720707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vesa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53657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vesa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189031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560103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Vesa &amp; Steve</a:t>
            </a:r>
            <a:r>
              <a:rPr lang="en-US" baseline="0" dirty="0" smtClean="0"/>
              <a:t> Dialog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49939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1974851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361037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971049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2265979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865113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1987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5/4/2015 10:52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BCE5CA-AB70-4EA2-B0FB-CE35BEFC4753}" type="datetime1">
              <a:rPr lang="en-US" smtClean="0"/>
              <a:t>5/4/2015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4503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 launcher</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81970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a:t>
            </a:r>
          </a:p>
          <a:p>
            <a:r>
              <a:rPr lang="en-US" dirty="0" smtClean="0"/>
              <a:t>Risk is that for sites created from the time</a:t>
            </a:r>
            <a:r>
              <a:rPr lang="en-US" baseline="0" dirty="0" smtClean="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47883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3892419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6688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23237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Steve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2934485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59" y="6221788"/>
            <a:ext cx="2231674" cy="772737"/>
          </a:xfrm>
          <a:prstGeom prst="rect">
            <a:avLst/>
          </a:prstGeom>
        </p:spPr>
      </p:pic>
    </p:spTree>
    <p:extLst>
      <p:ext uri="{BB962C8B-B14F-4D97-AF65-F5344CB8AC3E}">
        <p14:creationId xmlns:p14="http://schemas.microsoft.com/office/powerpoint/2010/main" val="413521144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5"/>
            <a:ext cx="11375536" cy="1243058"/>
          </a:xfrm>
          <a:prstGeom prst="rect">
            <a:avLst/>
          </a:prstGeom>
        </p:spPr>
        <p:txBody>
          <a:bodyPr lIns="91419" tIns="45710" rIns="91419" bIns="45710" anchor="b" anchorCtr="0"/>
          <a:lstStyle>
            <a:lvl1pPr>
              <a:defRPr sz="8975" spc="-306"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94522" y="6223644"/>
            <a:ext cx="2204559" cy="762879"/>
          </a:xfrm>
          <a:prstGeom prst="rect">
            <a:avLst/>
          </a:prstGeom>
        </p:spPr>
      </p:pic>
    </p:spTree>
    <p:extLst>
      <p:ext uri="{BB962C8B-B14F-4D97-AF65-F5344CB8AC3E}">
        <p14:creationId xmlns:p14="http://schemas.microsoft.com/office/powerpoint/2010/main" val="127897714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5"/>
            <a:ext cx="11375536" cy="1243058"/>
          </a:xfrm>
          <a:prstGeom prst="rect">
            <a:avLst/>
          </a:prstGeom>
        </p:spPr>
        <p:txBody>
          <a:bodyPr lIns="91419" tIns="45710" rIns="91419" bIns="45710" anchor="b" anchorCtr="0"/>
          <a:lstStyle>
            <a:lvl1pPr>
              <a:defRPr sz="8975" spc="-306"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94522" y="6223644"/>
            <a:ext cx="2204559" cy="762879"/>
          </a:xfrm>
          <a:prstGeom prst="rect">
            <a:avLst/>
          </a:prstGeom>
        </p:spPr>
      </p:pic>
    </p:spTree>
    <p:extLst>
      <p:ext uri="{BB962C8B-B14F-4D97-AF65-F5344CB8AC3E}">
        <p14:creationId xmlns:p14="http://schemas.microsoft.com/office/powerpoint/2010/main" val="347389084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5"/>
            <a:ext cx="11375536" cy="1243058"/>
          </a:xfrm>
          <a:prstGeom prst="rect">
            <a:avLst/>
          </a:prstGeom>
        </p:spPr>
        <p:txBody>
          <a:bodyPr lIns="91419" tIns="45710" rIns="91419" bIns="45710" anchor="b" anchorCtr="0"/>
          <a:lstStyle>
            <a:lvl1pPr>
              <a:defRPr sz="8975" spc="-306"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94522" y="6223644"/>
            <a:ext cx="2204559" cy="762879"/>
          </a:xfrm>
          <a:prstGeom prst="rect">
            <a:avLst/>
          </a:prstGeom>
        </p:spPr>
      </p:pic>
    </p:spTree>
    <p:extLst>
      <p:ext uri="{BB962C8B-B14F-4D97-AF65-F5344CB8AC3E}">
        <p14:creationId xmlns:p14="http://schemas.microsoft.com/office/powerpoint/2010/main" val="226383248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5"/>
            <a:ext cx="11375536" cy="1243058"/>
          </a:xfrm>
          <a:prstGeom prst="rect">
            <a:avLst/>
          </a:prstGeom>
        </p:spPr>
        <p:txBody>
          <a:bodyPr lIns="91419" tIns="45710" rIns="91419" bIns="45710" anchor="b" anchorCtr="0"/>
          <a:lstStyle>
            <a:lvl1pPr>
              <a:defRPr sz="8975" spc="-306"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94522" y="6223644"/>
            <a:ext cx="2204559" cy="762879"/>
          </a:xfrm>
          <a:prstGeom prst="rect">
            <a:avLst/>
          </a:prstGeom>
        </p:spPr>
      </p:pic>
    </p:spTree>
    <p:extLst>
      <p:ext uri="{BB962C8B-B14F-4D97-AF65-F5344CB8AC3E}">
        <p14:creationId xmlns:p14="http://schemas.microsoft.com/office/powerpoint/2010/main" val="94093849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130904"/>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59" y="6221788"/>
            <a:ext cx="2231674" cy="772737"/>
          </a:xfrm>
          <a:prstGeom prst="rect">
            <a:avLst/>
          </a:prstGeom>
        </p:spPr>
      </p:pic>
    </p:spTree>
    <p:extLst>
      <p:ext uri="{BB962C8B-B14F-4D97-AF65-F5344CB8AC3E}">
        <p14:creationId xmlns:p14="http://schemas.microsoft.com/office/powerpoint/2010/main" val="140476029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1993238"/>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487425"/>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59" y="6221788"/>
            <a:ext cx="2231674" cy="772737"/>
          </a:xfrm>
          <a:prstGeom prst="rect">
            <a:avLst/>
          </a:prstGeom>
        </p:spPr>
      </p:pic>
    </p:spTree>
    <p:extLst>
      <p:ext uri="{BB962C8B-B14F-4D97-AF65-F5344CB8AC3E}">
        <p14:creationId xmlns:p14="http://schemas.microsoft.com/office/powerpoint/2010/main" val="163885208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Generic Use Whit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261161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Whit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34794669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77" r:id="rId28"/>
    <p:sldLayoutId id="2147484278" r:id="rId29"/>
    <p:sldLayoutId id="2147484279" r:id="rId30"/>
    <p:sldLayoutId id="2147484280" r:id="rId31"/>
    <p:sldLayoutId id="2147484281" r:id="rId32"/>
    <p:sldLayoutId id="2147484283" r:id="rId33"/>
    <p:sldLayoutId id="2147484284" r:id="rId34"/>
    <p:sldLayoutId id="2147484286" r:id="rId35"/>
    <p:sldLayoutId id="2147484287" r:id="rId36"/>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png"/><Relationship Id="rId9" Type="http://schemas.openxmlformats.org/officeDocument/2006/relationships/image" Target="../media/image3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9.png"/><Relationship Id="rId7"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40.png"/><Relationship Id="rId9" Type="http://schemas.openxmlformats.org/officeDocument/2006/relationships/image" Target="../media/image3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WMF"/><Relationship Id="rId4" Type="http://schemas.openxmlformats.org/officeDocument/2006/relationships/image" Target="../media/image43.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8.emf"/><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7.emf"/><Relationship Id="rId11" Type="http://schemas.openxmlformats.org/officeDocument/2006/relationships/image" Target="../media/image35.emf"/><Relationship Id="rId5" Type="http://schemas.openxmlformats.org/officeDocument/2006/relationships/image" Target="../media/image36.emf"/><Relationship Id="rId10" Type="http://schemas.openxmlformats.org/officeDocument/2006/relationships/image" Target="../media/image34.emf"/><Relationship Id="rId4" Type="http://schemas.openxmlformats.org/officeDocument/2006/relationships/image" Target="../media/image46.png"/><Relationship Id="rId9" Type="http://schemas.openxmlformats.org/officeDocument/2006/relationships/image" Target="../media/image33.emf"/></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1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505" dirty="0"/>
              <a:t>“But I have always customized my sites with custom master, what has changed?”</a:t>
            </a:r>
            <a:endParaRPr lang="en-GB" sz="5505" dirty="0"/>
          </a:p>
        </p:txBody>
      </p:sp>
      <p:sp>
        <p:nvSpPr>
          <p:cNvPr id="4" name="TextBox 3"/>
          <p:cNvSpPr txBox="1"/>
          <p:nvPr/>
        </p:nvSpPr>
        <p:spPr>
          <a:xfrm>
            <a:off x="4604033" y="4714607"/>
            <a:ext cx="7284088" cy="1246394"/>
          </a:xfrm>
          <a:prstGeom prst="rect">
            <a:avLst/>
          </a:prstGeom>
          <a:noFill/>
        </p:spPr>
        <p:txBody>
          <a:bodyPr wrap="square" rtlCol="0">
            <a:spAutoFit/>
          </a:bodyPr>
          <a:lstStyle/>
          <a:p>
            <a:r>
              <a:rPr lang="en-US" sz="2447" dirty="0">
                <a:latin typeface="Segoe UI" panose="020B0502040204020203" pitchFamily="34" charset="0"/>
                <a:cs typeface="Segoe UI" panose="020B0502040204020203" pitchFamily="34" charset="0"/>
              </a:rPr>
              <a:t>Actually this similar maintenance challenge exists in on-premises </a:t>
            </a:r>
            <a:r>
              <a:rPr lang="en-US" sz="2447">
                <a:latin typeface="Segoe UI" panose="020B0502040204020203" pitchFamily="34" charset="0"/>
                <a:cs typeface="Segoe UI" panose="020B0502040204020203" pitchFamily="34" charset="0"/>
              </a:rPr>
              <a:t>and across the </a:t>
            </a:r>
            <a:r>
              <a:rPr lang="en-US" sz="2447" dirty="0">
                <a:latin typeface="Segoe UI" panose="020B0502040204020203" pitchFamily="34" charset="0"/>
                <a:cs typeface="Segoe UI" panose="020B0502040204020203" pitchFamily="34" charset="0"/>
              </a:rPr>
              <a:t>version</a:t>
            </a:r>
            <a:r>
              <a:rPr lang="en-US" sz="2447">
                <a:latin typeface="Segoe UI" panose="020B0502040204020203" pitchFamily="34" charset="0"/>
                <a:cs typeface="Segoe UI" panose="020B0502040204020203" pitchFamily="34" charset="0"/>
              </a:rPr>
              <a:t> upgrades as </a:t>
            </a:r>
            <a:r>
              <a:rPr lang="en-US" sz="2447" dirty="0">
                <a:latin typeface="Segoe UI" panose="020B0502040204020203" pitchFamily="34" charset="0"/>
                <a:cs typeface="Segoe UI" panose="020B0502040204020203" pitchFamily="34" charset="0"/>
              </a:rPr>
              <a:t>well. Concentrate on what’s truly needed. </a:t>
            </a:r>
            <a:endParaRPr lang="en-GB" sz="2447" dirty="0">
              <a:latin typeface="Segoe UI" panose="020B0502040204020203" pitchFamily="34" charset="0"/>
              <a:cs typeface="Segoe UI" panose="020B0502040204020203" pitchFamily="34" charset="0"/>
            </a:endParaRPr>
          </a:p>
        </p:txBody>
      </p:sp>
      <p:sp>
        <p:nvSpPr>
          <p:cNvPr id="5" name="TextBox 4"/>
          <p:cNvSpPr txBox="1"/>
          <p:nvPr/>
        </p:nvSpPr>
        <p:spPr>
          <a:xfrm>
            <a:off x="4490045" y="3425254"/>
            <a:ext cx="4455470" cy="1502356"/>
          </a:xfrm>
          <a:prstGeom prst="rect">
            <a:avLst/>
          </a:prstGeom>
          <a:noFill/>
        </p:spPr>
        <p:txBody>
          <a:bodyPr wrap="none" rtlCol="0">
            <a:spAutoFit/>
          </a:bodyPr>
          <a:lstStyle/>
          <a:p>
            <a:r>
              <a:rPr lang="en-US" sz="8972" dirty="0">
                <a:latin typeface="Segoe UI" panose="020B0502040204020203" pitchFamily="34" charset="0"/>
                <a:cs typeface="Segoe UI" panose="020B0502040204020203" pitchFamily="34" charset="0"/>
              </a:rPr>
              <a:t>Nothing</a:t>
            </a:r>
            <a:endParaRPr lang="en-GB" sz="8972"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5421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505" dirty="0"/>
              <a:t>“How should I get my files uploaded to the SharePoint sites? Using sandbox?”</a:t>
            </a:r>
            <a:endParaRPr lang="en-GB" sz="5505" dirty="0"/>
          </a:p>
        </p:txBody>
      </p:sp>
      <p:sp>
        <p:nvSpPr>
          <p:cNvPr id="4" name="TextBox 3"/>
          <p:cNvSpPr txBox="1"/>
          <p:nvPr/>
        </p:nvSpPr>
        <p:spPr>
          <a:xfrm>
            <a:off x="4490045" y="4541869"/>
            <a:ext cx="7284088" cy="1630468"/>
          </a:xfrm>
          <a:prstGeom prst="rect">
            <a:avLst/>
          </a:prstGeom>
          <a:noFill/>
        </p:spPr>
        <p:txBody>
          <a:bodyPr wrap="square" rtlCol="0">
            <a:spAutoFit/>
          </a:bodyPr>
          <a:lstStyle/>
          <a:p>
            <a:r>
              <a:rPr lang="en-US" sz="2447" dirty="0">
                <a:latin typeface="Segoe UI" panose="020B0502040204020203" pitchFamily="34" charset="0"/>
                <a:cs typeface="Segoe UI" panose="020B0502040204020203" pitchFamily="34" charset="0"/>
              </a:rPr>
              <a:t>It is recommended to upload files as part of the site provisioning process remotely using so called “remote provisioning” pattern directly using remote APIs</a:t>
            </a:r>
            <a:r>
              <a:rPr lang="en-US" sz="2447" dirty="0" smtClean="0">
                <a:latin typeface="Segoe UI" panose="020B0502040204020203" pitchFamily="34" charset="0"/>
                <a:cs typeface="Segoe UI" panose="020B0502040204020203" pitchFamily="34" charset="0"/>
              </a:rPr>
              <a:t>. Will not cause any cross file dependencies. </a:t>
            </a:r>
            <a:endParaRPr lang="en-GB" sz="2447" dirty="0">
              <a:latin typeface="Segoe UI" panose="020B0502040204020203" pitchFamily="34" charset="0"/>
              <a:cs typeface="Segoe UI" panose="020B0502040204020203" pitchFamily="34" charset="0"/>
            </a:endParaRPr>
          </a:p>
        </p:txBody>
      </p:sp>
      <p:sp>
        <p:nvSpPr>
          <p:cNvPr id="5" name="TextBox 4"/>
          <p:cNvSpPr txBox="1"/>
          <p:nvPr/>
        </p:nvSpPr>
        <p:spPr>
          <a:xfrm>
            <a:off x="4490045" y="3497262"/>
            <a:ext cx="1676115" cy="1246328"/>
          </a:xfrm>
          <a:prstGeom prst="rect">
            <a:avLst/>
          </a:prstGeom>
          <a:noFill/>
        </p:spPr>
        <p:txBody>
          <a:bodyPr wrap="none" rtlCol="0">
            <a:spAutoFit/>
          </a:bodyPr>
          <a:lstStyle/>
          <a:p>
            <a:r>
              <a:rPr lang="en-US" sz="7341" dirty="0">
                <a:latin typeface="Segoe UI" panose="020B0502040204020203" pitchFamily="34" charset="0"/>
                <a:cs typeface="Segoe UI" panose="020B0502040204020203" pitchFamily="34" charset="0"/>
              </a:rPr>
              <a:t>No.</a:t>
            </a:r>
            <a:endParaRPr lang="en-GB" sz="734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858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505" dirty="0"/>
              <a:t>“I </a:t>
            </a:r>
            <a:r>
              <a:rPr lang="en-US" sz="5505"/>
              <a:t>have </a:t>
            </a:r>
            <a:r>
              <a:rPr lang="en-US" sz="5505" dirty="0"/>
              <a:t>an</a:t>
            </a:r>
            <a:r>
              <a:rPr lang="en-US" sz="5505"/>
              <a:t> intranet portal and I </a:t>
            </a:r>
            <a:r>
              <a:rPr lang="en-US" sz="5505" dirty="0"/>
              <a:t>need to do heavy branding customizations!”</a:t>
            </a:r>
            <a:endParaRPr lang="en-GB" sz="5505" dirty="0"/>
          </a:p>
        </p:txBody>
      </p:sp>
      <p:sp>
        <p:nvSpPr>
          <p:cNvPr id="4" name="TextBox 3"/>
          <p:cNvSpPr txBox="1"/>
          <p:nvPr/>
        </p:nvSpPr>
        <p:spPr>
          <a:xfrm>
            <a:off x="4562054" y="4613877"/>
            <a:ext cx="7284088" cy="1630468"/>
          </a:xfrm>
          <a:prstGeom prst="rect">
            <a:avLst/>
          </a:prstGeom>
          <a:noFill/>
        </p:spPr>
        <p:txBody>
          <a:bodyPr wrap="square" rtlCol="0">
            <a:spAutoFit/>
          </a:bodyPr>
          <a:lstStyle/>
          <a:p>
            <a:r>
              <a:rPr lang="en-US" sz="2447" dirty="0">
                <a:latin typeface="Segoe UI" panose="020B0502040204020203" pitchFamily="34" charset="0"/>
                <a:cs typeface="Segoe UI" panose="020B0502040204020203" pitchFamily="34" charset="0"/>
              </a:rPr>
              <a:t>Key point is to understand the impact </a:t>
            </a:r>
            <a:r>
              <a:rPr lang="en-US" sz="2447">
                <a:latin typeface="Segoe UI" panose="020B0502040204020203" pitchFamily="34" charset="0"/>
                <a:cs typeface="Segoe UI" panose="020B0502040204020203" pitchFamily="34" charset="0"/>
              </a:rPr>
              <a:t>of </a:t>
            </a:r>
            <a:r>
              <a:rPr lang="en-US" sz="2447" dirty="0">
                <a:latin typeface="Segoe UI" panose="020B0502040204020203" pitchFamily="34" charset="0"/>
                <a:cs typeface="Segoe UI" panose="020B0502040204020203" pitchFamily="34" charset="0"/>
              </a:rPr>
              <a:t>the</a:t>
            </a:r>
            <a:r>
              <a:rPr lang="en-US" sz="2447">
                <a:latin typeface="Segoe UI" panose="020B0502040204020203" pitchFamily="34" charset="0"/>
                <a:cs typeface="Segoe UI" panose="020B0502040204020203" pitchFamily="34" charset="0"/>
              </a:rPr>
              <a:t> chosen </a:t>
            </a:r>
            <a:r>
              <a:rPr lang="en-US" sz="2447" dirty="0">
                <a:latin typeface="Segoe UI" panose="020B0502040204020203" pitchFamily="34" charset="0"/>
                <a:cs typeface="Segoe UI" panose="020B0502040204020203" pitchFamily="34" charset="0"/>
              </a:rPr>
              <a:t>pattern. Custom master pages are completely supported, you </a:t>
            </a:r>
            <a:r>
              <a:rPr lang="en-US" sz="2447">
                <a:latin typeface="Segoe UI" panose="020B0502040204020203" pitchFamily="34" charset="0"/>
                <a:cs typeface="Segoe UI" panose="020B0502040204020203" pitchFamily="34" charset="0"/>
              </a:rPr>
              <a:t>might </a:t>
            </a:r>
            <a:r>
              <a:rPr lang="en-US" sz="2447" dirty="0">
                <a:latin typeface="Segoe UI" panose="020B0502040204020203" pitchFamily="34" charset="0"/>
                <a:cs typeface="Segoe UI" panose="020B0502040204020203" pitchFamily="34" charset="0"/>
              </a:rPr>
              <a:t>want</a:t>
            </a:r>
            <a:r>
              <a:rPr lang="en-US" sz="2447">
                <a:latin typeface="Segoe UI" panose="020B0502040204020203" pitchFamily="34" charset="0"/>
                <a:cs typeface="Segoe UI" panose="020B0502040204020203" pitchFamily="34" charset="0"/>
              </a:rPr>
              <a:t> to use </a:t>
            </a:r>
            <a:r>
              <a:rPr lang="en-US" sz="2447" dirty="0">
                <a:latin typeface="Segoe UI" panose="020B0502040204020203" pitchFamily="34" charset="0"/>
                <a:cs typeface="Segoe UI" panose="020B0502040204020203" pitchFamily="34" charset="0"/>
              </a:rPr>
              <a:t>alternative approaches if possible.</a:t>
            </a:r>
            <a:endParaRPr lang="en-GB" sz="2447" dirty="0">
              <a:latin typeface="Segoe UI" panose="020B0502040204020203" pitchFamily="34" charset="0"/>
              <a:cs typeface="Segoe UI" panose="020B0502040204020203" pitchFamily="34" charset="0"/>
            </a:endParaRPr>
          </a:p>
        </p:txBody>
      </p:sp>
      <p:sp>
        <p:nvSpPr>
          <p:cNvPr id="5" name="TextBox 4"/>
          <p:cNvSpPr txBox="1"/>
          <p:nvPr/>
        </p:nvSpPr>
        <p:spPr>
          <a:xfrm>
            <a:off x="4562053" y="3569270"/>
            <a:ext cx="6681242" cy="1246328"/>
          </a:xfrm>
          <a:prstGeom prst="rect">
            <a:avLst/>
          </a:prstGeom>
          <a:noFill/>
        </p:spPr>
        <p:txBody>
          <a:bodyPr wrap="none" rtlCol="0">
            <a:spAutoFit/>
          </a:bodyPr>
          <a:lstStyle/>
          <a:p>
            <a:r>
              <a:rPr lang="en-US" sz="7341" dirty="0">
                <a:latin typeface="Segoe UI" panose="020B0502040204020203" pitchFamily="34" charset="0"/>
                <a:cs typeface="Segoe UI" panose="020B0502040204020203" pitchFamily="34" charset="0"/>
              </a:rPr>
              <a:t>Absolutely fine.</a:t>
            </a:r>
            <a:endParaRPr lang="en-GB" sz="734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82481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7416769" cy="3531351"/>
          </a:xfrm>
        </p:spPr>
        <p:txBody>
          <a:bodyPr/>
          <a:lstStyle/>
          <a:p>
            <a:r>
              <a:rPr lang="en-US" dirty="0" smtClean="0"/>
              <a:t>What</a:t>
            </a:r>
          </a:p>
          <a:p>
            <a:pPr lvl="1"/>
            <a:r>
              <a:rPr lang="en-US" dirty="0" smtClean="0">
                <a:solidFill>
                  <a:schemeClr val="tx1"/>
                </a:solidFill>
              </a:rPr>
              <a:t>Provide user branding elements without introducing master page or page layout elements</a:t>
            </a:r>
          </a:p>
          <a:p>
            <a:r>
              <a:rPr lang="en-US" dirty="0" smtClean="0"/>
              <a:t>Why</a:t>
            </a:r>
          </a:p>
          <a:p>
            <a:pPr lvl="1"/>
            <a:r>
              <a:rPr lang="en-US" dirty="0" smtClean="0">
                <a:solidFill>
                  <a:schemeClr val="tx1"/>
                </a:solidFill>
              </a:rPr>
              <a:t>Continue using out of the box master pages, but introduce customer specific branding elements </a:t>
            </a:r>
          </a:p>
          <a:p>
            <a:r>
              <a:rPr lang="en-US" dirty="0" smtClean="0"/>
              <a:t>How</a:t>
            </a:r>
          </a:p>
          <a:p>
            <a:pPr lvl="1"/>
            <a:r>
              <a:rPr lang="en-US" dirty="0" smtClean="0">
                <a:solidFill>
                  <a:schemeClr val="tx1"/>
                </a:solidFill>
              </a:rPr>
              <a:t>Use theming engine for introducing color, fonts and background images for sites</a:t>
            </a:r>
            <a:endParaRPr lang="en-US" dirty="0">
              <a:solidFill>
                <a:schemeClr val="tx1"/>
              </a:solidFill>
            </a:endParaRPr>
          </a:p>
        </p:txBody>
      </p:sp>
      <p:sp>
        <p:nvSpPr>
          <p:cNvPr id="3" name="Title 2"/>
          <p:cNvSpPr>
            <a:spLocks noGrp="1"/>
          </p:cNvSpPr>
          <p:nvPr>
            <p:ph type="title"/>
          </p:nvPr>
        </p:nvSpPr>
        <p:spPr/>
        <p:txBody>
          <a:bodyPr/>
          <a:lstStyle/>
          <a:p>
            <a:r>
              <a:rPr lang="en-US" smtClean="0"/>
              <a:t>Themes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174293" y="1452"/>
            <a:ext cx="4258063" cy="6991251"/>
          </a:xfrm>
          <a:prstGeom prst="rect">
            <a:avLst/>
          </a:prstGeom>
        </p:spPr>
      </p:pic>
    </p:spTree>
    <p:extLst>
      <p:ext uri="{BB962C8B-B14F-4D97-AF65-F5344CB8AC3E}">
        <p14:creationId xmlns:p14="http://schemas.microsoft.com/office/powerpoint/2010/main" val="3062115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SharePoint Color Palette Tool v1.00</a:t>
            </a:r>
            <a:endParaRPr lang="en-US" dirty="0"/>
          </a:p>
        </p:txBody>
      </p:sp>
      <p:sp>
        <p:nvSpPr>
          <p:cNvPr id="2" name="Text Placeholder 1"/>
          <p:cNvSpPr>
            <a:spLocks noGrp="1"/>
          </p:cNvSpPr>
          <p:nvPr>
            <p:ph type="body" sz="quarter" idx="10"/>
          </p:nvPr>
        </p:nvSpPr>
        <p:spPr>
          <a:xfrm>
            <a:off x="531948" y="1476621"/>
            <a:ext cx="3638125" cy="5119179"/>
          </a:xfrm>
        </p:spPr>
        <p:txBody>
          <a:bodyPr/>
          <a:lstStyle/>
          <a:p>
            <a:r>
              <a:rPr lang="en-US" sz="2856" dirty="0"/>
              <a:t>Free downloadable tool to create custom themes based on branding requirements from Microsoft download site</a:t>
            </a:r>
          </a:p>
          <a:p>
            <a:r>
              <a:rPr lang="en-US" sz="2856" dirty="0"/>
              <a:t>Can be used to create themes in matter of minutes with company colors and images</a:t>
            </a:r>
          </a:p>
        </p:txBody>
      </p:sp>
      <p:pic>
        <p:nvPicPr>
          <p:cNvPr id="4" name="Picture 3"/>
          <p:cNvPicPr>
            <a:picLocks noChangeAspect="1"/>
          </p:cNvPicPr>
          <p:nvPr/>
        </p:nvPicPr>
        <p:blipFill>
          <a:blip r:embed="rId3"/>
          <a:stretch>
            <a:fillRect/>
          </a:stretch>
        </p:blipFill>
        <p:spPr>
          <a:xfrm>
            <a:off x="4240894" y="1476621"/>
            <a:ext cx="8026263" cy="5333326"/>
          </a:xfrm>
          <a:prstGeom prst="rect">
            <a:avLst/>
          </a:prstGeom>
        </p:spPr>
      </p:pic>
    </p:spTree>
    <p:extLst>
      <p:ext uri="{BB962C8B-B14F-4D97-AF65-F5344CB8AC3E}">
        <p14:creationId xmlns:p14="http://schemas.microsoft.com/office/powerpoint/2010/main" val="2809514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855086" y="1921710"/>
            <a:ext cx="3286974" cy="1523427"/>
          </a:xfrm>
          <a:prstGeom prst="rect">
            <a:avLst/>
          </a:prstGeom>
          <a:ln>
            <a:noFill/>
          </a:ln>
          <a:effectLst>
            <a:softEdge rad="12700"/>
          </a:effectLst>
        </p:spPr>
      </p:pic>
      <p:sp>
        <p:nvSpPr>
          <p:cNvPr id="211" name="Title 210"/>
          <p:cNvSpPr>
            <a:spLocks noGrp="1"/>
          </p:cNvSpPr>
          <p:nvPr>
            <p:ph type="title"/>
          </p:nvPr>
        </p:nvSpPr>
        <p:spPr/>
        <p:txBody>
          <a:bodyPr/>
          <a:lstStyle/>
          <a:p>
            <a:r>
              <a:rPr lang="en-US" sz="4797" dirty="0"/>
              <a:t>Handling themes from SP Apps</a:t>
            </a:r>
          </a:p>
        </p:txBody>
      </p:sp>
      <p:cxnSp>
        <p:nvCxnSpPr>
          <p:cNvPr id="213" name="Straight Arrow Connector 212"/>
          <p:cNvCxnSpPr/>
          <p:nvPr/>
        </p:nvCxnSpPr>
        <p:spPr>
          <a:xfrm>
            <a:off x="4271243" y="2757875"/>
            <a:ext cx="4107875" cy="930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8920495" y="4168216"/>
            <a:ext cx="1454585" cy="564373"/>
            <a:chOff x="9658449" y="5508491"/>
            <a:chExt cx="1455550" cy="564746"/>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8543" tIns="34272" rIns="68543" bIns="34272" numCol="1" anchor="t" anchorCtr="0" compatLnSpc="1">
              <a:prstTxWarp prst="textNoShape">
                <a:avLst/>
              </a:prstTxWarp>
            </a:bodyPr>
            <a:lstStyle/>
            <a:p>
              <a:endParaRPr lang="en-US" sz="1798" dirty="0"/>
            </a:p>
          </p:txBody>
        </p:sp>
        <p:sp>
          <p:nvSpPr>
            <p:cNvPr id="228" name="TextBox 227"/>
            <p:cNvSpPr txBox="1"/>
            <p:nvPr/>
          </p:nvSpPr>
          <p:spPr>
            <a:xfrm>
              <a:off x="10170490" y="5508491"/>
              <a:ext cx="943509" cy="564746"/>
            </a:xfrm>
            <a:prstGeom prst="rect">
              <a:avLst/>
            </a:prstGeom>
            <a:noFill/>
            <a:ln>
              <a:noFill/>
            </a:ln>
          </p:spPr>
          <p:txBody>
            <a:bodyPr wrap="square" lIns="0" tIns="0" rIns="0" bIns="0" rtlCol="0">
              <a:spAutoFit/>
            </a:bodyPr>
            <a:lstStyle/>
            <a:p>
              <a:r>
                <a:rPr lang="en-US" sz="1798" spc="-53" dirty="0">
                  <a:latin typeface="Segoe UI Light" panose="020B0502040204020203" pitchFamily="34" charset="0"/>
                  <a:cs typeface="Segoe UI Light" panose="020B0502040204020203" pitchFamily="34" charset="0"/>
                </a:rPr>
                <a:t>Theme elements</a:t>
              </a:r>
            </a:p>
          </p:txBody>
        </p:sp>
      </p:grpSp>
      <p:cxnSp>
        <p:nvCxnSpPr>
          <p:cNvPr id="232" name="Straight Arrow Connector 231"/>
          <p:cNvCxnSpPr/>
          <p:nvPr/>
        </p:nvCxnSpPr>
        <p:spPr>
          <a:xfrm flipH="1" flipV="1">
            <a:off x="5350648" y="3847445"/>
            <a:ext cx="3003621" cy="1657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481202" y="2394138"/>
            <a:ext cx="524505" cy="524505"/>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398" dirty="0"/>
                <a:t>1</a:t>
              </a:r>
            </a:p>
          </p:txBody>
        </p:sp>
      </p:grpSp>
      <p:grpSp>
        <p:nvGrpSpPr>
          <p:cNvPr id="248" name="Group 247"/>
          <p:cNvGrpSpPr/>
          <p:nvPr/>
        </p:nvGrpSpPr>
        <p:grpSpPr>
          <a:xfrm>
            <a:off x="7295876" y="3376389"/>
            <a:ext cx="524505" cy="524505"/>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398" dirty="0">
                  <a:solidFill>
                    <a:schemeClr val="tx1"/>
                  </a:solidFill>
                </a:rPr>
                <a:t>3</a:t>
              </a:r>
            </a:p>
          </p:txBody>
        </p:sp>
      </p:grpSp>
      <p:grpSp>
        <p:nvGrpSpPr>
          <p:cNvPr id="251" name="Group 250"/>
          <p:cNvGrpSpPr/>
          <p:nvPr/>
        </p:nvGrpSpPr>
        <p:grpSpPr>
          <a:xfrm>
            <a:off x="10355131" y="4399282"/>
            <a:ext cx="524505" cy="524505"/>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398" dirty="0">
                  <a:solidFill>
                    <a:schemeClr val="tx1"/>
                  </a:solidFill>
                </a:rPr>
                <a:t>2</a:t>
              </a:r>
            </a:p>
          </p:txBody>
        </p:sp>
      </p:grpSp>
      <p:sp>
        <p:nvSpPr>
          <p:cNvPr id="260" name="TextBox 259"/>
          <p:cNvSpPr txBox="1"/>
          <p:nvPr/>
        </p:nvSpPr>
        <p:spPr>
          <a:xfrm>
            <a:off x="6439429" y="3478356"/>
            <a:ext cx="1089304" cy="376358"/>
          </a:xfrm>
          <a:prstGeom prst="rect">
            <a:avLst/>
          </a:prstGeom>
          <a:noFill/>
        </p:spPr>
        <p:txBody>
          <a:bodyPr wrap="square" rtlCol="0">
            <a:spAutoFit/>
          </a:bodyPr>
          <a:lstStyle/>
          <a:p>
            <a:r>
              <a:rPr lang="en-US" sz="1798" b="1" i="1" dirty="0">
                <a:latin typeface="Segoe UI Light" panose="020B0502040204020203" pitchFamily="34" charset="0"/>
                <a:cs typeface="Segoe UI Light" panose="020B0502040204020203" pitchFamily="34" charset="0"/>
              </a:rPr>
              <a:t>CSOM</a:t>
            </a:r>
          </a:p>
        </p:txBody>
      </p:sp>
      <p:sp>
        <p:nvSpPr>
          <p:cNvPr id="35" name="TextBox 34"/>
          <p:cNvSpPr txBox="1"/>
          <p:nvPr/>
        </p:nvSpPr>
        <p:spPr>
          <a:xfrm>
            <a:off x="5710691" y="3917146"/>
            <a:ext cx="2668428" cy="1222916"/>
          </a:xfrm>
          <a:prstGeom prst="rect">
            <a:avLst/>
          </a:prstGeom>
          <a:noFill/>
        </p:spPr>
        <p:txBody>
          <a:bodyPr wrap="square" rtlCol="0">
            <a:spAutoFit/>
          </a:bodyPr>
          <a:lstStyle/>
          <a:p>
            <a:pPr marL="285524" indent="-285524">
              <a:buFont typeface="Arial" panose="020B0604020202020204" pitchFamily="34" charset="0"/>
              <a:buChar char="•"/>
            </a:pPr>
            <a:r>
              <a:rPr lang="en-US" sz="1798" i="1" dirty="0">
                <a:solidFill>
                  <a:schemeClr val="bg2"/>
                </a:solidFill>
                <a:latin typeface="Segoe UI Light" panose="020B0502040204020203" pitchFamily="34" charset="0"/>
                <a:cs typeface="Segoe UI Light" panose="020B0502040204020203" pitchFamily="34" charset="0"/>
              </a:rPr>
              <a:t>Upload needed files</a:t>
            </a:r>
          </a:p>
          <a:p>
            <a:pPr marL="285524" indent="-285524">
              <a:buFont typeface="Arial" panose="020B0604020202020204" pitchFamily="34" charset="0"/>
              <a:buChar char="•"/>
            </a:pPr>
            <a:r>
              <a:rPr lang="en-US" sz="1798" i="1" dirty="0">
                <a:solidFill>
                  <a:schemeClr val="bg2"/>
                </a:solidFill>
                <a:latin typeface="Segoe UI Light" panose="020B0502040204020203" pitchFamily="34" charset="0"/>
                <a:cs typeface="Segoe UI Light" panose="020B0502040204020203" pitchFamily="34" charset="0"/>
              </a:rPr>
              <a:t>Set theme to site</a:t>
            </a:r>
          </a:p>
          <a:p>
            <a:pPr marL="285524" indent="-285524">
              <a:buFont typeface="Arial" panose="020B0604020202020204" pitchFamily="34" charset="0"/>
              <a:buChar char="•"/>
            </a:pPr>
            <a:r>
              <a:rPr lang="en-US" sz="1798" i="1" dirty="0">
                <a:solidFill>
                  <a:schemeClr val="bg2"/>
                </a:solidFill>
                <a:latin typeface="Segoe UI Light" panose="020B0502040204020203" pitchFamily="34" charset="0"/>
                <a:cs typeface="Segoe UI Light" panose="020B0502040204020203" pitchFamily="34" charset="0"/>
              </a:rPr>
              <a:t>(Set master page to site)</a:t>
            </a:r>
          </a:p>
        </p:txBody>
      </p:sp>
      <p:sp>
        <p:nvSpPr>
          <p:cNvPr id="36" name="TextBox 35"/>
          <p:cNvSpPr txBox="1"/>
          <p:nvPr/>
        </p:nvSpPr>
        <p:spPr>
          <a:xfrm>
            <a:off x="9329265" y="4708900"/>
            <a:ext cx="1957516" cy="972578"/>
          </a:xfrm>
          <a:prstGeom prst="rect">
            <a:avLst/>
          </a:prstGeom>
          <a:noFill/>
        </p:spPr>
        <p:txBody>
          <a:bodyPr wrap="square" rtlCol="0">
            <a:spAutoFit/>
          </a:bodyPr>
          <a:lstStyle/>
          <a:p>
            <a:pPr marL="285524" indent="-285524">
              <a:buFont typeface="Arial" panose="020B0604020202020204" pitchFamily="34" charset="0"/>
              <a:buChar char="•"/>
            </a:pPr>
            <a:r>
              <a:rPr lang="en-US" sz="1399" i="1" dirty="0">
                <a:latin typeface="Segoe UI Light" panose="020B0502040204020203" pitchFamily="34" charset="0"/>
                <a:cs typeface="Segoe UI Light" panose="020B0502040204020203" pitchFamily="34" charset="0"/>
              </a:rPr>
              <a:t>Color file</a:t>
            </a:r>
          </a:p>
          <a:p>
            <a:pPr marL="285524" indent="-285524">
              <a:buFont typeface="Arial" panose="020B0604020202020204" pitchFamily="34" charset="0"/>
              <a:buChar char="•"/>
            </a:pPr>
            <a:r>
              <a:rPr lang="en-US" sz="1399" i="1" dirty="0">
                <a:latin typeface="Segoe UI Light" panose="020B0502040204020203" pitchFamily="34" charset="0"/>
                <a:cs typeface="Segoe UI Light" panose="020B0502040204020203" pitchFamily="34" charset="0"/>
              </a:rPr>
              <a:t>Font file</a:t>
            </a:r>
          </a:p>
          <a:p>
            <a:pPr marL="285524" indent="-285524">
              <a:buFont typeface="Arial" panose="020B0604020202020204" pitchFamily="34" charset="0"/>
              <a:buChar char="•"/>
            </a:pPr>
            <a:r>
              <a:rPr lang="en-US" sz="1399" i="1" dirty="0">
                <a:latin typeface="Segoe UI Light" panose="020B0502040204020203" pitchFamily="34" charset="0"/>
                <a:cs typeface="Segoe UI Light" panose="020B0502040204020203" pitchFamily="34" charset="0"/>
              </a:rPr>
              <a:t>Background image</a:t>
            </a:r>
          </a:p>
          <a:p>
            <a:pPr marL="285524" indent="-285524">
              <a:buFont typeface="Arial" panose="020B0604020202020204" pitchFamily="34" charset="0"/>
              <a:buChar char="•"/>
            </a:pPr>
            <a:r>
              <a:rPr lang="en-US" sz="1399" i="1" dirty="0">
                <a:latin typeface="Segoe UI Light" panose="020B0502040204020203" pitchFamily="34" charset="0"/>
                <a:cs typeface="Segoe UI Light" panose="020B0502040204020203" pitchFamily="34" charset="0"/>
              </a:rPr>
              <a:t>(Master page)</a:t>
            </a:r>
          </a:p>
        </p:txBody>
      </p:sp>
      <p:pic>
        <p:nvPicPr>
          <p:cNvPr id="2" name="Picture 1"/>
          <p:cNvPicPr>
            <a:picLocks noChangeAspect="1"/>
          </p:cNvPicPr>
          <p:nvPr/>
        </p:nvPicPr>
        <p:blipFill>
          <a:blip r:embed="rId4"/>
          <a:stretch>
            <a:fillRect/>
          </a:stretch>
        </p:blipFill>
        <p:spPr>
          <a:xfrm>
            <a:off x="855086" y="1921710"/>
            <a:ext cx="3286974" cy="1523427"/>
          </a:xfrm>
          <a:prstGeom prst="rect">
            <a:avLst/>
          </a:prstGeom>
        </p:spPr>
      </p:pic>
      <p:grpSp>
        <p:nvGrpSpPr>
          <p:cNvPr id="26" name="Group 25"/>
          <p:cNvGrpSpPr/>
          <p:nvPr/>
        </p:nvGrpSpPr>
        <p:grpSpPr>
          <a:xfrm>
            <a:off x="3341944" y="3092069"/>
            <a:ext cx="1921145" cy="1894333"/>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bg1">
                      <a:lumMod val="75000"/>
                      <a:lumOff val="25000"/>
                    </a:schemeClr>
                  </a:solidFill>
                  <a:ea typeface="Segoe UI" pitchFamily="34" charset="0"/>
                  <a:cs typeface="Segoe UI" pitchFamily="34" charset="0"/>
                </a:rPr>
                <a:t>SharePoint </a:t>
              </a:r>
              <a:br>
                <a:rPr lang="en-US" sz="1632" dirty="0">
                  <a:solidFill>
                    <a:schemeClr val="bg1">
                      <a:lumMod val="75000"/>
                      <a:lumOff val="25000"/>
                    </a:schemeClr>
                  </a:solidFill>
                  <a:ea typeface="Segoe UI" pitchFamily="34" charset="0"/>
                  <a:cs typeface="Segoe UI" pitchFamily="34" charset="0"/>
                </a:rPr>
              </a:br>
              <a:r>
                <a:rPr lang="en-US" sz="1632" dirty="0">
                  <a:solidFill>
                    <a:schemeClr val="bg1">
                      <a:lumMod val="75000"/>
                      <a:lumOff val="2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8464285" y="2498198"/>
            <a:ext cx="2153380" cy="1618055"/>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4"/>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bg1">
                        <a:lumMod val="75000"/>
                        <a:lumOff val="25000"/>
                      </a:schemeClr>
                    </a:solidFill>
                    <a:ea typeface="Segoe UI" pitchFamily="34" charset="0"/>
                    <a:cs typeface="Segoe UI" pitchFamily="34" charset="0"/>
                  </a:rPr>
                  <a:t>Provider Hosted Apps</a:t>
                </a: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2033121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10" presetClass="entr" presetSubtype="0" fill="hold" nodeType="afterEffect">
                                  <p:stCondLst>
                                    <p:cond delay="1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000"/>
                            </p:stCondLst>
                            <p:childTnLst>
                              <p:par>
                                <p:cTn id="59" presetID="10" presetClass="exit" presetSubtype="0" fill="hold" nodeType="afterEffect">
                                  <p:stCondLst>
                                    <p:cond delay="0"/>
                                  </p:stCondLst>
                                  <p:childTnLst>
                                    <p:animEffect transition="out" filter="fade">
                                      <p:cBhvr>
                                        <p:cTn id="60" dur="500"/>
                                        <p:tgtEl>
                                          <p:spTgt spid="34"/>
                                        </p:tgtEl>
                                      </p:cBhvr>
                                    </p:animEffect>
                                    <p:set>
                                      <p:cBhvr>
                                        <p:cTn id="6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136776"/>
            <a:ext cx="10056812" cy="3231397"/>
          </a:xfrm>
        </p:spPr>
        <p:txBody>
          <a:bodyPr/>
          <a:lstStyle/>
          <a:p>
            <a:r>
              <a:rPr lang="en-US" dirty="0" smtClean="0"/>
              <a:t>Demo</a:t>
            </a:r>
            <a:br>
              <a:rPr lang="en-US" dirty="0" smtClean="0"/>
            </a:br>
            <a:r>
              <a:rPr lang="en-US" sz="4000" dirty="0" smtClean="0"/>
              <a:t>SharePoint Themes</a:t>
            </a:r>
            <a:r>
              <a:rPr lang="en-US" sz="4000" dirty="0"/>
              <a:t/>
            </a:r>
            <a:br>
              <a:rPr lang="en-US" sz="4000" dirty="0"/>
            </a:br>
            <a:r>
              <a:rPr lang="en-GB" sz="3600" dirty="0"/>
              <a:t/>
            </a:r>
            <a:br>
              <a:rPr lang="en-GB" sz="3600" dirty="0"/>
            </a:br>
            <a:endParaRPr lang="en-US" dirty="0"/>
          </a:p>
        </p:txBody>
      </p:sp>
      <p:sp>
        <p:nvSpPr>
          <p:cNvPr id="4" name="Text Placeholder 3"/>
          <p:cNvSpPr>
            <a:spLocks noGrp="1"/>
          </p:cNvSpPr>
          <p:nvPr>
            <p:ph type="body" sz="quarter" idx="12"/>
          </p:nvPr>
        </p:nvSpPr>
        <p:spPr>
          <a:xfrm>
            <a:off x="274639" y="4881266"/>
            <a:ext cx="10624118" cy="572464"/>
          </a:xfrm>
        </p:spPr>
        <p:txBody>
          <a:bodyPr/>
          <a:lstStyle/>
          <a:p>
            <a:r>
              <a:rPr lang="en-US" sz="2000" dirty="0">
                <a:latin typeface="Segoe UI Light" panose="020B0502040204020203" pitchFamily="34" charset="0"/>
                <a:cs typeface="Segoe UI Light" panose="020B0502040204020203" pitchFamily="34" charset="0"/>
              </a:rPr>
              <a:t>https://github.com/OfficeDev/PnP/tree/master/Samples/Branding.DeployCustomThemeWeb</a:t>
            </a:r>
            <a:endParaRPr lang="en-GB"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93852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1948" y="1476620"/>
            <a:ext cx="7642345" cy="4943918"/>
          </a:xfrm>
        </p:spPr>
        <p:txBody>
          <a:bodyPr/>
          <a:lstStyle/>
          <a:p>
            <a:r>
              <a:rPr lang="en-US" dirty="0" smtClean="0"/>
              <a:t>What</a:t>
            </a:r>
          </a:p>
          <a:p>
            <a:pPr lvl="1"/>
            <a:r>
              <a:rPr lang="en-US" dirty="0" smtClean="0">
                <a:solidFill>
                  <a:schemeClr val="tx1"/>
                </a:solidFill>
              </a:rPr>
              <a:t>Provide alternate CSS styling elements to the web by adding custom style elements to the page rendering process</a:t>
            </a:r>
          </a:p>
          <a:p>
            <a:r>
              <a:rPr lang="en-US" dirty="0" smtClean="0"/>
              <a:t>Why</a:t>
            </a:r>
          </a:p>
          <a:p>
            <a:pPr lvl="1"/>
            <a:r>
              <a:rPr lang="en-US" dirty="0" smtClean="0">
                <a:solidFill>
                  <a:schemeClr val="tx1"/>
                </a:solidFill>
              </a:rPr>
              <a:t>To provide more comprehensive changes on the page layout compared to what themes can do without introducing a custom master page</a:t>
            </a:r>
          </a:p>
          <a:p>
            <a:r>
              <a:rPr lang="en-US" dirty="0" smtClean="0"/>
              <a:t>How</a:t>
            </a:r>
          </a:p>
          <a:p>
            <a:pPr lvl="1"/>
            <a:r>
              <a:rPr lang="en-US" dirty="0" smtClean="0">
                <a:solidFill>
                  <a:schemeClr val="tx1"/>
                </a:solidFill>
              </a:rPr>
              <a:t>Use the </a:t>
            </a:r>
            <a:r>
              <a:rPr lang="en-US" dirty="0" err="1" smtClean="0">
                <a:solidFill>
                  <a:schemeClr val="tx1"/>
                </a:solidFill>
              </a:rPr>
              <a:t>AlternateCSSUrl</a:t>
            </a:r>
            <a:r>
              <a:rPr lang="en-US" dirty="0" smtClean="0">
                <a:solidFill>
                  <a:schemeClr val="tx1"/>
                </a:solidFill>
              </a:rPr>
              <a:t> web object property, which was introduced as new capability in the 2014 April CU for SharePoint </a:t>
            </a:r>
            <a:r>
              <a:rPr lang="en-US" dirty="0" smtClean="0"/>
              <a:t>2013</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174293" y="1452"/>
            <a:ext cx="4258063" cy="6991251"/>
          </a:xfrm>
          <a:prstGeom prst="rect">
            <a:avLst/>
          </a:prstGeom>
        </p:spPr>
      </p:pic>
      <p:sp>
        <p:nvSpPr>
          <p:cNvPr id="3" name="Title 2"/>
          <p:cNvSpPr>
            <a:spLocks noGrp="1"/>
          </p:cNvSpPr>
          <p:nvPr>
            <p:ph type="title"/>
          </p:nvPr>
        </p:nvSpPr>
        <p:spPr/>
        <p:txBody>
          <a:bodyPr/>
          <a:lstStyle/>
          <a:p>
            <a:r>
              <a:rPr lang="en-US" dirty="0" smtClean="0"/>
              <a:t>Adding alternative styling for host web</a:t>
            </a:r>
            <a:endParaRPr lang="en-US" dirty="0"/>
          </a:p>
        </p:txBody>
      </p:sp>
    </p:spTree>
    <p:extLst>
      <p:ext uri="{BB962C8B-B14F-4D97-AF65-F5344CB8AC3E}">
        <p14:creationId xmlns:p14="http://schemas.microsoft.com/office/powerpoint/2010/main" val="579737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03656" y="1986120"/>
            <a:ext cx="3343085" cy="1963953"/>
          </a:xfrm>
          <a:prstGeom prst="rect">
            <a:avLst/>
          </a:prstGeom>
          <a:ln>
            <a:solidFill>
              <a:schemeClr val="bg1">
                <a:lumMod val="75000"/>
              </a:schemeClr>
            </a:solidFill>
          </a:ln>
        </p:spPr>
      </p:pic>
      <p:pic>
        <p:nvPicPr>
          <p:cNvPr id="3" name="Picture 2"/>
          <p:cNvPicPr>
            <a:picLocks noChangeAspect="1"/>
          </p:cNvPicPr>
          <p:nvPr/>
        </p:nvPicPr>
        <p:blipFill>
          <a:blip r:embed="rId4"/>
          <a:stretch>
            <a:fillRect/>
          </a:stretch>
        </p:blipFill>
        <p:spPr>
          <a:xfrm>
            <a:off x="905465" y="1979417"/>
            <a:ext cx="3354495" cy="1970656"/>
          </a:xfrm>
          <a:prstGeom prst="rect">
            <a:avLst/>
          </a:prstGeom>
          <a:ln>
            <a:solidFill>
              <a:schemeClr val="bg1">
                <a:lumMod val="75000"/>
              </a:schemeClr>
            </a:solidFill>
          </a:ln>
        </p:spPr>
      </p:pic>
      <p:sp>
        <p:nvSpPr>
          <p:cNvPr id="211" name="Title 210"/>
          <p:cNvSpPr>
            <a:spLocks noGrp="1"/>
          </p:cNvSpPr>
          <p:nvPr>
            <p:ph type="title"/>
          </p:nvPr>
        </p:nvSpPr>
        <p:spPr/>
        <p:txBody>
          <a:bodyPr/>
          <a:lstStyle/>
          <a:p>
            <a:r>
              <a:rPr lang="en-US" sz="4797" dirty="0"/>
              <a:t>Controlling CSS from App</a:t>
            </a:r>
          </a:p>
        </p:txBody>
      </p:sp>
      <p:cxnSp>
        <p:nvCxnSpPr>
          <p:cNvPr id="213" name="Straight Arrow Connector 212"/>
          <p:cNvCxnSpPr/>
          <p:nvPr/>
        </p:nvCxnSpPr>
        <p:spPr>
          <a:xfrm>
            <a:off x="4354198" y="2740453"/>
            <a:ext cx="4024920" cy="26727"/>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8920496" y="4245223"/>
            <a:ext cx="1476099" cy="359763"/>
            <a:chOff x="9658449" y="5585534"/>
            <a:chExt cx="1477078" cy="360000"/>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8543" tIns="34272" rIns="68543" bIns="34272" numCol="1" anchor="t" anchorCtr="0" compatLnSpc="1">
              <a:prstTxWarp prst="textNoShape">
                <a:avLst/>
              </a:prstTxWarp>
            </a:bodyPr>
            <a:lstStyle/>
            <a:p>
              <a:endParaRPr lang="en-US" sz="1798" dirty="0">
                <a:solidFill>
                  <a:schemeClr val="bg2"/>
                </a:solidFill>
              </a:endParaRPr>
            </a:p>
          </p:txBody>
        </p:sp>
        <p:sp>
          <p:nvSpPr>
            <p:cNvPr id="228" name="TextBox 227"/>
            <p:cNvSpPr txBox="1"/>
            <p:nvPr/>
          </p:nvSpPr>
          <p:spPr>
            <a:xfrm>
              <a:off x="10192018" y="5628915"/>
              <a:ext cx="943509" cy="282373"/>
            </a:xfrm>
            <a:prstGeom prst="rect">
              <a:avLst/>
            </a:prstGeom>
            <a:noFill/>
            <a:ln>
              <a:noFill/>
            </a:ln>
          </p:spPr>
          <p:txBody>
            <a:bodyPr wrap="square" lIns="0" tIns="0" rIns="0" bIns="0" rtlCol="0">
              <a:spAutoFit/>
            </a:bodyPr>
            <a:lstStyle/>
            <a:p>
              <a:r>
                <a:rPr lang="en-US" sz="1798" spc="-53" dirty="0">
                  <a:latin typeface="Segoe UI Light" panose="020B0502040204020203" pitchFamily="34" charset="0"/>
                  <a:cs typeface="Segoe UI Light" panose="020B0502040204020203" pitchFamily="34" charset="0"/>
                </a:rPr>
                <a:t>Assets</a:t>
              </a:r>
            </a:p>
          </p:txBody>
        </p:sp>
      </p:grpSp>
      <p:cxnSp>
        <p:nvCxnSpPr>
          <p:cNvPr id="232" name="Straight Arrow Connector 231"/>
          <p:cNvCxnSpPr/>
          <p:nvPr/>
        </p:nvCxnSpPr>
        <p:spPr>
          <a:xfrm flipH="1" flipV="1">
            <a:off x="5350648" y="3847445"/>
            <a:ext cx="3003621" cy="1657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481202" y="2394138"/>
            <a:ext cx="524505" cy="524505"/>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398" dirty="0"/>
                <a:t>1</a:t>
              </a:r>
            </a:p>
          </p:txBody>
        </p:sp>
      </p:grpSp>
      <p:grpSp>
        <p:nvGrpSpPr>
          <p:cNvPr id="248" name="Group 247"/>
          <p:cNvGrpSpPr/>
          <p:nvPr/>
        </p:nvGrpSpPr>
        <p:grpSpPr>
          <a:xfrm>
            <a:off x="7295876" y="3376389"/>
            <a:ext cx="524505" cy="524505"/>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398" dirty="0"/>
                <a:t>3</a:t>
              </a:r>
            </a:p>
          </p:txBody>
        </p:sp>
      </p:grpSp>
      <p:grpSp>
        <p:nvGrpSpPr>
          <p:cNvPr id="251" name="Group 250"/>
          <p:cNvGrpSpPr/>
          <p:nvPr/>
        </p:nvGrpSpPr>
        <p:grpSpPr>
          <a:xfrm>
            <a:off x="10355131" y="4399282"/>
            <a:ext cx="524505" cy="524505"/>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398" dirty="0">
                  <a:solidFill>
                    <a:schemeClr val="tx1"/>
                  </a:solidFill>
                </a:rPr>
                <a:t>2</a:t>
              </a:r>
            </a:p>
          </p:txBody>
        </p:sp>
      </p:grpSp>
      <p:sp>
        <p:nvSpPr>
          <p:cNvPr id="260" name="TextBox 259"/>
          <p:cNvSpPr txBox="1"/>
          <p:nvPr/>
        </p:nvSpPr>
        <p:spPr>
          <a:xfrm>
            <a:off x="6003019" y="3478356"/>
            <a:ext cx="1525714" cy="376358"/>
          </a:xfrm>
          <a:prstGeom prst="rect">
            <a:avLst/>
          </a:prstGeom>
          <a:noFill/>
        </p:spPr>
        <p:txBody>
          <a:bodyPr wrap="square" rtlCol="0">
            <a:spAutoFit/>
          </a:bodyPr>
          <a:lstStyle/>
          <a:p>
            <a:r>
              <a:rPr lang="en-US" sz="1798" b="1" i="1" dirty="0">
                <a:latin typeface="Segoe UI Light" panose="020B0502040204020203" pitchFamily="34" charset="0"/>
                <a:cs typeface="Segoe UI Light" panose="020B0502040204020203" pitchFamily="34" charset="0"/>
              </a:rPr>
              <a:t>CSOM/REST</a:t>
            </a:r>
          </a:p>
        </p:txBody>
      </p:sp>
      <p:sp>
        <p:nvSpPr>
          <p:cNvPr id="35" name="TextBox 34"/>
          <p:cNvSpPr txBox="1"/>
          <p:nvPr/>
        </p:nvSpPr>
        <p:spPr>
          <a:xfrm>
            <a:off x="5710691" y="3917146"/>
            <a:ext cx="2668428" cy="940730"/>
          </a:xfrm>
          <a:prstGeom prst="rect">
            <a:avLst/>
          </a:prstGeom>
          <a:noFill/>
        </p:spPr>
        <p:txBody>
          <a:bodyPr wrap="square" rtlCol="0">
            <a:spAutoFit/>
          </a:bodyPr>
          <a:lstStyle/>
          <a:p>
            <a:pPr marL="285524" indent="-285524">
              <a:buFont typeface="Arial" panose="020B0604020202020204" pitchFamily="34" charset="0"/>
              <a:buChar char="•"/>
            </a:pPr>
            <a:r>
              <a:rPr lang="en-US" sz="1798" i="1" dirty="0">
                <a:latin typeface="Segoe UI Light" panose="020B0502040204020203" pitchFamily="34" charset="0"/>
                <a:cs typeface="Segoe UI Light" panose="020B0502040204020203" pitchFamily="34" charset="0"/>
              </a:rPr>
              <a:t>Upload CSS</a:t>
            </a:r>
          </a:p>
          <a:p>
            <a:pPr marL="285524" indent="-285524">
              <a:buFont typeface="Arial" panose="020B0604020202020204" pitchFamily="34" charset="0"/>
              <a:buChar char="•"/>
            </a:pPr>
            <a:r>
              <a:rPr lang="en-US" sz="1798" i="1" dirty="0">
                <a:latin typeface="Segoe UI Light" panose="020B0502040204020203" pitchFamily="34" charset="0"/>
                <a:cs typeface="Segoe UI Light" panose="020B0502040204020203" pitchFamily="34" charset="0"/>
              </a:rPr>
              <a:t>Set alternate CSS for the site</a:t>
            </a:r>
          </a:p>
        </p:txBody>
      </p:sp>
      <p:sp>
        <p:nvSpPr>
          <p:cNvPr id="36" name="TextBox 35"/>
          <p:cNvSpPr txBox="1"/>
          <p:nvPr/>
        </p:nvSpPr>
        <p:spPr>
          <a:xfrm>
            <a:off x="9329267" y="4643660"/>
            <a:ext cx="1957516" cy="533375"/>
          </a:xfrm>
          <a:prstGeom prst="rect">
            <a:avLst/>
          </a:prstGeom>
          <a:noFill/>
        </p:spPr>
        <p:txBody>
          <a:bodyPr wrap="square" rtlCol="0">
            <a:spAutoFit/>
          </a:bodyPr>
          <a:lstStyle/>
          <a:p>
            <a:pPr marL="285524" indent="-285524">
              <a:buFont typeface="Arial" panose="020B0604020202020204" pitchFamily="34" charset="0"/>
              <a:buChar char="•"/>
            </a:pPr>
            <a:r>
              <a:rPr lang="en-US" sz="1399" i="1" dirty="0">
                <a:latin typeface="Segoe UI Light" panose="020B0502040204020203" pitchFamily="34" charset="0"/>
                <a:cs typeface="Segoe UI Light" panose="020B0502040204020203" pitchFamily="34" charset="0"/>
              </a:rPr>
              <a:t>CSS file</a:t>
            </a:r>
          </a:p>
          <a:p>
            <a:pPr marL="285524" indent="-285524">
              <a:buFont typeface="Arial" panose="020B0604020202020204" pitchFamily="34" charset="0"/>
              <a:buChar char="•"/>
            </a:pPr>
            <a:r>
              <a:rPr lang="en-US" sz="1399" i="1" dirty="0">
                <a:latin typeface="Segoe UI Light" panose="020B0502040204020203" pitchFamily="34" charset="0"/>
                <a:cs typeface="Segoe UI Light" panose="020B0502040204020203" pitchFamily="34" charset="0"/>
              </a:rPr>
              <a:t>Images</a:t>
            </a:r>
          </a:p>
        </p:txBody>
      </p:sp>
      <p:grpSp>
        <p:nvGrpSpPr>
          <p:cNvPr id="26" name="Group 25"/>
          <p:cNvGrpSpPr/>
          <p:nvPr/>
        </p:nvGrpSpPr>
        <p:grpSpPr>
          <a:xfrm>
            <a:off x="3341944" y="3092069"/>
            <a:ext cx="1921145" cy="1894333"/>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bg1">
                      <a:lumMod val="75000"/>
                      <a:lumOff val="25000"/>
                    </a:schemeClr>
                  </a:solidFill>
                  <a:ea typeface="Segoe UI" pitchFamily="34" charset="0"/>
                  <a:cs typeface="Segoe UI" pitchFamily="34" charset="0"/>
                </a:rPr>
                <a:t>SharePoint </a:t>
              </a:r>
              <a:br>
                <a:rPr lang="en-US" sz="1632" dirty="0">
                  <a:solidFill>
                    <a:schemeClr val="bg1">
                      <a:lumMod val="75000"/>
                      <a:lumOff val="25000"/>
                    </a:schemeClr>
                  </a:solidFill>
                  <a:ea typeface="Segoe UI" pitchFamily="34" charset="0"/>
                  <a:cs typeface="Segoe UI" pitchFamily="34" charset="0"/>
                </a:rPr>
              </a:br>
              <a:r>
                <a:rPr lang="en-US" sz="1632" dirty="0">
                  <a:solidFill>
                    <a:schemeClr val="bg1">
                      <a:lumMod val="75000"/>
                      <a:lumOff val="2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8464285" y="2498198"/>
            <a:ext cx="2153380" cy="1618055"/>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4"/>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bg1">
                        <a:lumMod val="75000"/>
                        <a:lumOff val="25000"/>
                      </a:schemeClr>
                    </a:solidFill>
                    <a:ea typeface="Segoe UI" pitchFamily="34" charset="0"/>
                    <a:cs typeface="Segoe UI" pitchFamily="34" charset="0"/>
                  </a:rPr>
                  <a:t>Provider Hosted Apps</a:t>
                </a: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3832988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10" presetClass="exit" presetSubtype="0" fill="hold" nodeType="withEffect">
                                  <p:stCondLst>
                                    <p:cond delay="2000"/>
                                  </p:stCondLst>
                                  <p:childTnLst>
                                    <p:animEffect transition="out" filter="fade">
                                      <p:cBhvr>
                                        <p:cTn id="55" dur="1000"/>
                                        <p:tgtEl>
                                          <p:spTgt spid="3"/>
                                        </p:tgtEl>
                                      </p:cBhvr>
                                    </p:animEffect>
                                    <p:set>
                                      <p:cBhvr>
                                        <p:cTn id="56"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136776"/>
            <a:ext cx="10056812" cy="3231397"/>
          </a:xfrm>
        </p:spPr>
        <p:txBody>
          <a:bodyPr/>
          <a:lstStyle/>
          <a:p>
            <a:r>
              <a:rPr lang="en-US" dirty="0" smtClean="0"/>
              <a:t>Demo</a:t>
            </a:r>
            <a:br>
              <a:rPr lang="en-US" dirty="0" smtClean="0"/>
            </a:br>
            <a:r>
              <a:rPr lang="en-US" sz="4000" dirty="0"/>
              <a:t>Using </a:t>
            </a:r>
            <a:r>
              <a:rPr lang="en-US" sz="4000" dirty="0" smtClean="0"/>
              <a:t>alternate </a:t>
            </a:r>
            <a:r>
              <a:rPr lang="en-US" sz="4000" dirty="0" err="1" smtClean="0"/>
              <a:t>css</a:t>
            </a:r>
            <a:r>
              <a:rPr lang="en-US" sz="4000" dirty="0" smtClean="0"/>
              <a:t> </a:t>
            </a:r>
            <a:r>
              <a:rPr lang="en-US" sz="4000" dirty="0"/>
              <a:t>and custom logo</a:t>
            </a:r>
            <a:br>
              <a:rPr lang="en-US" sz="4000" dirty="0"/>
            </a:br>
            <a:r>
              <a:rPr lang="en-GB" sz="3600" dirty="0"/>
              <a:t/>
            </a:r>
            <a:br>
              <a:rPr lang="en-GB" sz="3600" dirty="0"/>
            </a:br>
            <a:endParaRPr lang="en-US" dirty="0"/>
          </a:p>
        </p:txBody>
      </p:sp>
      <p:sp>
        <p:nvSpPr>
          <p:cNvPr id="4" name="Text Placeholder 3"/>
          <p:cNvSpPr>
            <a:spLocks noGrp="1"/>
          </p:cNvSpPr>
          <p:nvPr>
            <p:ph type="body" sz="quarter" idx="12"/>
          </p:nvPr>
        </p:nvSpPr>
        <p:spPr>
          <a:xfrm>
            <a:off x="274639" y="4881266"/>
            <a:ext cx="10624118" cy="1143005"/>
          </a:xfrm>
        </p:spPr>
        <p:txBody>
          <a:bodyPr/>
          <a:lstStyle/>
          <a:p>
            <a:r>
              <a:rPr lang="en-US" sz="2000" dirty="0">
                <a:latin typeface="Segoe UI Light" panose="020B0502040204020203" pitchFamily="34" charset="0"/>
                <a:cs typeface="Segoe UI Light" panose="020B0502040204020203" pitchFamily="34" charset="0"/>
              </a:rPr>
              <a:t>https://github.com/OfficeDev/PnP/tree/master/Samples/Branding.AlternateCSSAndSiteLogo</a:t>
            </a:r>
            <a:endParaRPr lang="en-GB" sz="2000" dirty="0">
              <a:latin typeface="Segoe UI Light" panose="020B0502040204020203" pitchFamily="34" charset="0"/>
              <a:cs typeface="Segoe UI Light" panose="020B0502040204020203" pitchFamily="34" charset="0"/>
            </a:endParaRPr>
          </a:p>
          <a:p>
            <a:endParaRPr lang="en-GB" sz="2000" dirty="0"/>
          </a:p>
        </p:txBody>
      </p:sp>
    </p:spTree>
    <p:extLst>
      <p:ext uri="{BB962C8B-B14F-4D97-AF65-F5344CB8AC3E}">
        <p14:creationId xmlns:p14="http://schemas.microsoft.com/office/powerpoint/2010/main" val="3241229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7"/>
            <a:ext cx="11272128" cy="1828786"/>
          </a:xfrm>
        </p:spPr>
        <p:txBody>
          <a:bodyPr/>
          <a:lstStyle/>
          <a:p>
            <a:r>
              <a:rPr lang="en-US" sz="4400" dirty="0"/>
              <a:t>Deep Dive into Safe SharePoint Branding in Office 365 Using Repeatable Patterns and Practices </a:t>
            </a:r>
          </a:p>
        </p:txBody>
      </p:sp>
      <p:sp>
        <p:nvSpPr>
          <p:cNvPr id="5" name="Text Placeholder 4"/>
          <p:cNvSpPr>
            <a:spLocks noGrp="1"/>
          </p:cNvSpPr>
          <p:nvPr>
            <p:ph type="body" sz="quarter" idx="12"/>
          </p:nvPr>
        </p:nvSpPr>
        <p:spPr/>
        <p:txBody>
          <a:bodyPr/>
          <a:lstStyle/>
          <a:p>
            <a:r>
              <a:rPr lang="en-US" sz="2800" dirty="0" smtClean="0"/>
              <a:t>Vesa Juvonen</a:t>
            </a:r>
          </a:p>
          <a:p>
            <a:r>
              <a:rPr lang="en-US" sz="2800" dirty="0" smtClean="0"/>
              <a:t>Senior Program Manager</a:t>
            </a:r>
          </a:p>
          <a:p>
            <a:r>
              <a:rPr lang="en-US" sz="2800" dirty="0" smtClean="0"/>
              <a:t>Office 365, Microsoft</a:t>
            </a:r>
            <a:endParaRPr lang="en-US" sz="2800" dirty="0"/>
          </a:p>
        </p:txBody>
      </p:sp>
    </p:spTree>
    <p:extLst>
      <p:ext uri="{BB962C8B-B14F-4D97-AF65-F5344CB8AC3E}">
        <p14:creationId xmlns:p14="http://schemas.microsoft.com/office/powerpoint/2010/main" val="342433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Office 365 Themes</a:t>
            </a:r>
            <a:endParaRPr lang="en-US" dirty="0"/>
          </a:p>
        </p:txBody>
      </p:sp>
      <p:sp>
        <p:nvSpPr>
          <p:cNvPr id="5" name="Text Placeholder 4"/>
          <p:cNvSpPr>
            <a:spLocks noGrp="1"/>
          </p:cNvSpPr>
          <p:nvPr>
            <p:ph type="body" sz="quarter" idx="10"/>
          </p:nvPr>
        </p:nvSpPr>
        <p:spPr>
          <a:xfrm>
            <a:off x="274638" y="1212850"/>
            <a:ext cx="7631502" cy="4893647"/>
          </a:xfrm>
        </p:spPr>
        <p:txBody>
          <a:bodyPr/>
          <a:lstStyle/>
          <a:p>
            <a:r>
              <a:rPr lang="en-US" dirty="0" smtClean="0"/>
              <a:t>What</a:t>
            </a:r>
          </a:p>
          <a:p>
            <a:pPr lvl="1"/>
            <a:r>
              <a:rPr lang="en-US" dirty="0" smtClean="0"/>
              <a:t>Control high level branding settings cross Office 365 services</a:t>
            </a:r>
          </a:p>
          <a:p>
            <a:r>
              <a:rPr lang="en-US" dirty="0" smtClean="0"/>
              <a:t>Why</a:t>
            </a:r>
          </a:p>
          <a:p>
            <a:pPr lvl="1"/>
            <a:r>
              <a:rPr lang="en-US" dirty="0" smtClean="0"/>
              <a:t>Provide branding consistency across all services, like Yammer, Delve or OneDrive for Business</a:t>
            </a:r>
          </a:p>
          <a:p>
            <a:r>
              <a:rPr lang="en-US" dirty="0" smtClean="0"/>
              <a:t>How</a:t>
            </a:r>
          </a:p>
          <a:p>
            <a:pPr lvl="1"/>
            <a:r>
              <a:rPr lang="en-US" dirty="0" smtClean="0"/>
              <a:t>You can control company wide default branding settings from the Office 365 administration services</a:t>
            </a:r>
          </a:p>
          <a:p>
            <a:pPr lvl="1"/>
            <a:r>
              <a:rPr lang="en-US" dirty="0" smtClean="0"/>
              <a:t>SharePoint sites use Office 365 theme if site specific theme is not applied</a:t>
            </a:r>
          </a:p>
          <a:p>
            <a:pPr lvl="1"/>
            <a:r>
              <a:rPr lang="en-US" dirty="0" smtClean="0"/>
              <a:t>Personal theming option can be disabled by tenant administrator, if needed (coming)</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174293" y="1452"/>
            <a:ext cx="4258063" cy="6991251"/>
          </a:xfrm>
          <a:prstGeom prst="rect">
            <a:avLst/>
          </a:prstGeom>
        </p:spPr>
      </p:pic>
    </p:spTree>
    <p:extLst>
      <p:ext uri="{BB962C8B-B14F-4D97-AF65-F5344CB8AC3E}">
        <p14:creationId xmlns:p14="http://schemas.microsoft.com/office/powerpoint/2010/main" val="4265101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i-FI" dirty="0" smtClean="0"/>
              <a:t>Controlling themes for Office 365</a:t>
            </a:r>
            <a:endParaRPr lang="en-GB" dirty="0"/>
          </a:p>
        </p:txBody>
      </p:sp>
      <p:pic>
        <p:nvPicPr>
          <p:cNvPr id="18" name="Picture 17"/>
          <p:cNvPicPr>
            <a:picLocks noChangeAspect="1"/>
          </p:cNvPicPr>
          <p:nvPr/>
        </p:nvPicPr>
        <p:blipFill>
          <a:blip r:embed="rId3"/>
          <a:stretch>
            <a:fillRect/>
          </a:stretch>
        </p:blipFill>
        <p:spPr>
          <a:xfrm>
            <a:off x="2997850" y="1173571"/>
            <a:ext cx="7226221" cy="5421146"/>
          </a:xfrm>
          <a:prstGeom prst="rect">
            <a:avLst/>
          </a:prstGeom>
          <a:ln>
            <a:solidFill>
              <a:schemeClr val="bg1">
                <a:lumMod val="75000"/>
              </a:schemeClr>
            </a:solidFill>
          </a:ln>
        </p:spPr>
      </p:pic>
    </p:spTree>
    <p:extLst>
      <p:ext uri="{BB962C8B-B14F-4D97-AF65-F5344CB8AC3E}">
        <p14:creationId xmlns:p14="http://schemas.microsoft.com/office/powerpoint/2010/main" val="2261855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136776"/>
            <a:ext cx="10056812" cy="2732799"/>
          </a:xfrm>
        </p:spPr>
        <p:txBody>
          <a:bodyPr/>
          <a:lstStyle/>
          <a:p>
            <a:r>
              <a:rPr lang="en-US" dirty="0" smtClean="0"/>
              <a:t>Demo</a:t>
            </a:r>
            <a:br>
              <a:rPr lang="en-US" dirty="0" smtClean="0"/>
            </a:br>
            <a:r>
              <a:rPr lang="en-US" sz="4000" dirty="0" smtClean="0"/>
              <a:t>Office 365 Themes</a:t>
            </a:r>
            <a:r>
              <a:rPr lang="en-GB" sz="3600" dirty="0"/>
              <a:t/>
            </a:r>
            <a:br>
              <a:rPr lang="en-GB" sz="3600" dirty="0"/>
            </a:br>
            <a:endParaRPr lang="en-US" dirty="0"/>
          </a:p>
        </p:txBody>
      </p:sp>
      <p:sp>
        <p:nvSpPr>
          <p:cNvPr id="4" name="Text Placeholder 3"/>
          <p:cNvSpPr>
            <a:spLocks noGrp="1"/>
          </p:cNvSpPr>
          <p:nvPr>
            <p:ph type="body" sz="quarter" idx="12"/>
          </p:nvPr>
        </p:nvSpPr>
        <p:spPr>
          <a:xfrm>
            <a:off x="274639" y="4881266"/>
            <a:ext cx="10624118" cy="572464"/>
          </a:xfrm>
        </p:spPr>
        <p:txBody>
          <a:bodyPr/>
          <a:lstStyle/>
          <a:p>
            <a:endParaRPr lang="en-GB" sz="2000" dirty="0"/>
          </a:p>
        </p:txBody>
      </p:sp>
    </p:spTree>
    <p:extLst>
      <p:ext uri="{BB962C8B-B14F-4D97-AF65-F5344CB8AC3E}">
        <p14:creationId xmlns:p14="http://schemas.microsoft.com/office/powerpoint/2010/main" val="2363600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Responsiveness in SharePoint?</a:t>
            </a:r>
            <a:endParaRPr lang="en-US" dirty="0"/>
          </a:p>
        </p:txBody>
      </p:sp>
      <p:sp>
        <p:nvSpPr>
          <p:cNvPr id="5" name="Text Placeholder 4"/>
          <p:cNvSpPr>
            <a:spLocks noGrp="1"/>
          </p:cNvSpPr>
          <p:nvPr>
            <p:ph type="body" sz="quarter" idx="10"/>
          </p:nvPr>
        </p:nvSpPr>
        <p:spPr>
          <a:xfrm>
            <a:off x="274638" y="1212850"/>
            <a:ext cx="7631502" cy="4893647"/>
          </a:xfrm>
        </p:spPr>
        <p:txBody>
          <a:bodyPr/>
          <a:lstStyle/>
          <a:p>
            <a:r>
              <a:rPr lang="en-US" dirty="0" smtClean="0"/>
              <a:t>What</a:t>
            </a:r>
          </a:p>
          <a:p>
            <a:pPr lvl="1"/>
            <a:r>
              <a:rPr lang="en-US" dirty="0" smtClean="0"/>
              <a:t>Requirement to have responsive UI for different devices in SharePoint</a:t>
            </a:r>
          </a:p>
          <a:p>
            <a:r>
              <a:rPr lang="en-US" dirty="0" smtClean="0"/>
              <a:t>Why</a:t>
            </a:r>
          </a:p>
          <a:p>
            <a:pPr lvl="1"/>
            <a:r>
              <a:rPr lang="en-US" dirty="0" smtClean="0"/>
              <a:t>To support multiple different devices and screen sizes</a:t>
            </a:r>
          </a:p>
          <a:p>
            <a:r>
              <a:rPr lang="en-US" dirty="0" smtClean="0"/>
              <a:t>How</a:t>
            </a:r>
          </a:p>
          <a:p>
            <a:pPr lvl="1"/>
            <a:r>
              <a:rPr lang="en-US" dirty="0" smtClean="0"/>
              <a:t>You can always create a new custom master page, but that has then impact on the overall costs of your deployment</a:t>
            </a:r>
          </a:p>
          <a:p>
            <a:pPr lvl="1"/>
            <a:r>
              <a:rPr lang="en-US" dirty="0" smtClean="0"/>
              <a:t>You can use out of the box and embed custom CSS with alternate CSS property</a:t>
            </a:r>
          </a:p>
          <a:p>
            <a:pPr lvl="1"/>
            <a:r>
              <a:rPr lang="en-US" dirty="0" smtClean="0"/>
              <a:t>Making master page responsive does not however make all web parts responsive</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174293" y="1452"/>
            <a:ext cx="4258063" cy="6991251"/>
          </a:xfrm>
          <a:prstGeom prst="rect">
            <a:avLst/>
          </a:prstGeom>
        </p:spPr>
      </p:pic>
    </p:spTree>
    <p:extLst>
      <p:ext uri="{BB962C8B-B14F-4D97-AF65-F5344CB8AC3E}">
        <p14:creationId xmlns:p14="http://schemas.microsoft.com/office/powerpoint/2010/main" val="4146538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New portal experiences are natively implemented as responsive in </a:t>
            </a:r>
            <a:br>
              <a:rPr lang="en-US" sz="6000" dirty="0" smtClean="0"/>
            </a:br>
            <a:r>
              <a:rPr lang="en-US" sz="6000" dirty="0" smtClean="0"/>
              <a:t>Office 365</a:t>
            </a:r>
            <a:endParaRPr lang="en-GB" sz="5507" dirty="0"/>
          </a:p>
        </p:txBody>
      </p:sp>
      <p:sp>
        <p:nvSpPr>
          <p:cNvPr id="4" name="TextBox 3"/>
          <p:cNvSpPr txBox="1"/>
          <p:nvPr/>
        </p:nvSpPr>
        <p:spPr>
          <a:xfrm>
            <a:off x="3481933" y="4433366"/>
            <a:ext cx="6879001" cy="1384995"/>
          </a:xfrm>
          <a:prstGeom prst="rect">
            <a:avLst/>
          </a:prstGeom>
          <a:noFill/>
        </p:spPr>
        <p:txBody>
          <a:bodyPr wrap="square" rtlCol="0">
            <a:spAutoFit/>
          </a:bodyPr>
          <a:lstStyle/>
          <a:p>
            <a:r>
              <a:rPr lang="en-US" sz="2800" spc="-70" dirty="0" smtClean="0">
                <a:gradFill>
                  <a:gsLst>
                    <a:gs pos="2917">
                      <a:schemeClr val="tx1"/>
                    </a:gs>
                    <a:gs pos="30000">
                      <a:schemeClr val="tx1"/>
                    </a:gs>
                  </a:gsLst>
                  <a:lin ang="5400000" scaled="0"/>
                </a:gradFill>
              </a:rPr>
              <a:t>We are looking to have native responsive experience with all new capabilities introduced to Office 365</a:t>
            </a:r>
            <a:endParaRPr lang="en-GB" sz="2800" spc="-7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76586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136776"/>
            <a:ext cx="10056812" cy="3286797"/>
          </a:xfrm>
        </p:spPr>
        <p:txBody>
          <a:bodyPr/>
          <a:lstStyle/>
          <a:p>
            <a:r>
              <a:rPr lang="en-US" dirty="0" smtClean="0"/>
              <a:t>Demo</a:t>
            </a:r>
            <a:br>
              <a:rPr lang="en-US" dirty="0" smtClean="0"/>
            </a:br>
            <a:r>
              <a:rPr lang="en-US" sz="4000" dirty="0" smtClean="0"/>
              <a:t>Transforming out of the box master pages responsive with custom CSS</a:t>
            </a:r>
            <a:r>
              <a:rPr lang="en-GB" sz="3600" dirty="0"/>
              <a:t/>
            </a:r>
            <a:br>
              <a:rPr lang="en-GB" sz="3600" dirty="0"/>
            </a:br>
            <a:endParaRPr lang="en-US" dirty="0"/>
          </a:p>
        </p:txBody>
      </p:sp>
      <p:sp>
        <p:nvSpPr>
          <p:cNvPr id="4" name="Text Placeholder 3"/>
          <p:cNvSpPr>
            <a:spLocks noGrp="1"/>
          </p:cNvSpPr>
          <p:nvPr>
            <p:ph type="body" sz="quarter" idx="12"/>
          </p:nvPr>
        </p:nvSpPr>
        <p:spPr>
          <a:xfrm>
            <a:off x="274639" y="4881266"/>
            <a:ext cx="10058401" cy="572464"/>
          </a:xfrm>
        </p:spPr>
        <p:txBody>
          <a:bodyPr/>
          <a:lstStyle/>
          <a:p>
            <a:r>
              <a:rPr lang="en-US" sz="2000" dirty="0"/>
              <a:t>https://github.com/OfficeDev/PnP/tree/dev/Samples/Branding.InjectResponsiveCSS</a:t>
            </a:r>
          </a:p>
        </p:txBody>
      </p:sp>
    </p:spTree>
    <p:extLst>
      <p:ext uri="{BB962C8B-B14F-4D97-AF65-F5344CB8AC3E}">
        <p14:creationId xmlns:p14="http://schemas.microsoft.com/office/powerpoint/2010/main" val="82371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827931" y="1349780"/>
            <a:ext cx="1772875" cy="2406449"/>
            <a:chOff x="1910561" y="1692190"/>
            <a:chExt cx="1095374" cy="2026721"/>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5256" tIns="37289" rIns="65256" bIns="37289" numCol="1" spcCol="1270" anchor="ctr" anchorCtr="0">
              <a:noAutofit/>
            </a:bodyPr>
            <a:lstStyle/>
            <a:p>
              <a:pPr algn="ctr" defTabSz="407810">
                <a:lnSpc>
                  <a:spcPct val="90000"/>
                </a:lnSpc>
                <a:spcBef>
                  <a:spcPct val="0"/>
                </a:spcBef>
                <a:spcAft>
                  <a:spcPct val="35000"/>
                </a:spcAft>
              </a:pPr>
              <a:r>
                <a:rPr lang="en-US" sz="1199" dirty="0"/>
                <a:t>Custom Master Page</a:t>
              </a:r>
            </a:p>
          </p:txBody>
        </p:sp>
        <p:sp>
          <p:nvSpPr>
            <p:cNvPr id="5" name="Freeform 4"/>
            <p:cNvSpPr/>
            <p:nvPr/>
          </p:nvSpPr>
          <p:spPr>
            <a:xfrm>
              <a:off x="1910561"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8943" tIns="48943" rIns="65256" bIns="73413" numCol="1" spcCol="1270" anchor="t" anchorCtr="0">
              <a:noAutofit/>
            </a:bodyPr>
            <a:lstStyle/>
            <a:p>
              <a:pPr marL="114921" lvl="1" indent="-114921" defTabSz="407810">
                <a:lnSpc>
                  <a:spcPct val="90000"/>
                </a:lnSpc>
                <a:spcBef>
                  <a:spcPct val="0"/>
                </a:spcBef>
                <a:spcAft>
                  <a:spcPct val="15000"/>
                </a:spcAft>
                <a:buChar char="••"/>
              </a:pPr>
              <a:r>
                <a:rPr lang="en-US" sz="1199" dirty="0"/>
                <a:t>Full control on how the site is rendered</a:t>
              </a:r>
            </a:p>
            <a:p>
              <a:pPr marL="114921" lvl="1" indent="-114921" defTabSz="407810">
                <a:lnSpc>
                  <a:spcPct val="90000"/>
                </a:lnSpc>
                <a:spcBef>
                  <a:spcPct val="0"/>
                </a:spcBef>
                <a:spcAft>
                  <a:spcPct val="15000"/>
                </a:spcAft>
                <a:buChar char="••"/>
              </a:pPr>
              <a:r>
                <a:rPr lang="en-US" sz="1199" dirty="0"/>
                <a:t>Applied </a:t>
              </a:r>
              <a:r>
                <a:rPr lang="en-US" sz="1199" dirty="0" smtClean="0"/>
                <a:t>one by one to </a:t>
              </a:r>
              <a:r>
                <a:rPr lang="en-US" sz="1199" dirty="0"/>
                <a:t>each site, except for publishing sites</a:t>
              </a:r>
            </a:p>
            <a:p>
              <a:pPr marL="114921" lvl="1" indent="-114921" defTabSz="407810">
                <a:lnSpc>
                  <a:spcPct val="90000"/>
                </a:lnSpc>
                <a:spcBef>
                  <a:spcPct val="0"/>
                </a:spcBef>
                <a:spcAft>
                  <a:spcPct val="15000"/>
                </a:spcAft>
                <a:buChar char="••"/>
              </a:pPr>
              <a:r>
                <a:rPr lang="en-US" sz="1199" dirty="0"/>
                <a:t>Any updates to </a:t>
              </a:r>
              <a:r>
                <a:rPr lang="en-US" sz="1199" dirty="0" err="1"/>
                <a:t>oob</a:t>
              </a:r>
              <a:r>
                <a:rPr lang="en-US" sz="1199" dirty="0"/>
                <a:t> master pages are not automatically reflected on the sites </a:t>
              </a:r>
            </a:p>
          </p:txBody>
        </p:sp>
      </p:grpSp>
      <p:grpSp>
        <p:nvGrpSpPr>
          <p:cNvPr id="15" name="Group 14"/>
          <p:cNvGrpSpPr/>
          <p:nvPr/>
        </p:nvGrpSpPr>
        <p:grpSpPr>
          <a:xfrm>
            <a:off x="6843187" y="1349781"/>
            <a:ext cx="1772875" cy="2406449"/>
            <a:chOff x="3159289" y="1692190"/>
            <a:chExt cx="1095374" cy="2026721"/>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5256" tIns="37289" rIns="65256" bIns="37289" numCol="1" spcCol="1270" anchor="ctr" anchorCtr="0">
              <a:noAutofit/>
            </a:bodyPr>
            <a:lstStyle/>
            <a:p>
              <a:pPr algn="ctr" defTabSz="407810">
                <a:lnSpc>
                  <a:spcPct val="90000"/>
                </a:lnSpc>
                <a:spcBef>
                  <a:spcPct val="0"/>
                </a:spcBef>
                <a:spcAft>
                  <a:spcPct val="35000"/>
                </a:spcAft>
              </a:pPr>
              <a:r>
                <a:rPr lang="en-US" sz="1199" dirty="0"/>
                <a:t>Alternate CSS</a:t>
              </a:r>
            </a:p>
          </p:txBody>
        </p:sp>
        <p:sp>
          <p:nvSpPr>
            <p:cNvPr id="7" name="Freeform 6"/>
            <p:cNvSpPr/>
            <p:nvPr/>
          </p:nvSpPr>
          <p:spPr>
            <a:xfrm>
              <a:off x="3159289"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8943" tIns="48943" rIns="65256" bIns="73413" numCol="1" spcCol="1270" anchor="t" anchorCtr="0">
              <a:noAutofit/>
            </a:bodyPr>
            <a:lstStyle/>
            <a:p>
              <a:pPr marL="114921" lvl="1" indent="-114921" defTabSz="407810">
                <a:lnSpc>
                  <a:spcPct val="90000"/>
                </a:lnSpc>
                <a:spcBef>
                  <a:spcPct val="0"/>
                </a:spcBef>
                <a:spcAft>
                  <a:spcPct val="15000"/>
                </a:spcAft>
                <a:buChar char="••"/>
              </a:pPr>
              <a:r>
                <a:rPr lang="en-US" sz="1199" dirty="0"/>
                <a:t>Can be used to override whatever CSS settings</a:t>
              </a:r>
            </a:p>
            <a:p>
              <a:pPr marL="114921" lvl="1" indent="-114921" defTabSz="407810">
                <a:lnSpc>
                  <a:spcPct val="90000"/>
                </a:lnSpc>
                <a:spcBef>
                  <a:spcPct val="0"/>
                </a:spcBef>
                <a:spcAft>
                  <a:spcPct val="15000"/>
                </a:spcAft>
                <a:buChar char="••"/>
              </a:pPr>
              <a:r>
                <a:rPr lang="en-US" sz="1199" dirty="0"/>
                <a:t>Control to color, fonts and even layout settings </a:t>
              </a:r>
            </a:p>
            <a:p>
              <a:pPr marL="114921" lvl="1" indent="-114921" defTabSz="407810">
                <a:lnSpc>
                  <a:spcPct val="90000"/>
                </a:lnSpc>
                <a:spcBef>
                  <a:spcPct val="0"/>
                </a:spcBef>
                <a:spcAft>
                  <a:spcPct val="15000"/>
                </a:spcAft>
                <a:buChar char="••"/>
              </a:pPr>
              <a:r>
                <a:rPr lang="en-US" sz="1199" dirty="0"/>
                <a:t>Configuration applied to each </a:t>
              </a:r>
              <a:r>
                <a:rPr lang="en-US" sz="1199" dirty="0" smtClean="0"/>
                <a:t>site</a:t>
              </a:r>
            </a:p>
            <a:p>
              <a:pPr marL="114921" lvl="1" indent="-114921" defTabSz="407810">
                <a:lnSpc>
                  <a:spcPct val="90000"/>
                </a:lnSpc>
                <a:spcBef>
                  <a:spcPct val="0"/>
                </a:spcBef>
                <a:spcAft>
                  <a:spcPct val="15000"/>
                </a:spcAft>
                <a:buChar char="••"/>
              </a:pPr>
              <a:r>
                <a:rPr lang="en-US" sz="1199" dirty="0" smtClean="0"/>
                <a:t>Can be used to provide responsive user experiences</a:t>
              </a:r>
              <a:endParaRPr lang="en-US" sz="1199" dirty="0"/>
            </a:p>
          </p:txBody>
        </p:sp>
      </p:grpSp>
      <p:grpSp>
        <p:nvGrpSpPr>
          <p:cNvPr id="22" name="Group 21"/>
          <p:cNvGrpSpPr/>
          <p:nvPr/>
        </p:nvGrpSpPr>
        <p:grpSpPr>
          <a:xfrm>
            <a:off x="4858443" y="1355499"/>
            <a:ext cx="1772875" cy="2400730"/>
            <a:chOff x="4408016" y="1692190"/>
            <a:chExt cx="1095374" cy="202190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5256" tIns="37289" rIns="65256" bIns="37289" numCol="1" spcCol="1270" anchor="ctr" anchorCtr="0">
              <a:noAutofit/>
            </a:bodyPr>
            <a:lstStyle/>
            <a:p>
              <a:pPr algn="ctr" defTabSz="407810">
                <a:lnSpc>
                  <a:spcPct val="90000"/>
                </a:lnSpc>
                <a:spcBef>
                  <a:spcPct val="0"/>
                </a:spcBef>
                <a:spcAft>
                  <a:spcPct val="35000"/>
                </a:spcAft>
              </a:pPr>
              <a:r>
                <a:rPr lang="en-US" sz="1199" dirty="0"/>
                <a:t>Theme</a:t>
              </a:r>
            </a:p>
          </p:txBody>
        </p:sp>
        <p:sp>
          <p:nvSpPr>
            <p:cNvPr id="9" name="Freeform 8"/>
            <p:cNvSpPr/>
            <p:nvPr/>
          </p:nvSpPr>
          <p:spPr>
            <a:xfrm>
              <a:off x="4408016" y="2018497"/>
              <a:ext cx="1095374" cy="169559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8943" tIns="48943" rIns="65256" bIns="73413" numCol="1" spcCol="1270" anchor="t" anchorCtr="0">
              <a:noAutofit/>
            </a:bodyPr>
            <a:lstStyle/>
            <a:p>
              <a:pPr marL="114921" lvl="1" indent="-114921" defTabSz="407810">
                <a:lnSpc>
                  <a:spcPct val="90000"/>
                </a:lnSpc>
                <a:spcBef>
                  <a:spcPct val="0"/>
                </a:spcBef>
                <a:spcAft>
                  <a:spcPct val="15000"/>
                </a:spcAft>
                <a:buChar char="••"/>
              </a:pPr>
              <a:r>
                <a:rPr lang="en-US" sz="1199" dirty="0"/>
                <a:t>Can be used to control branding, fonts and background image of the sites</a:t>
              </a:r>
            </a:p>
            <a:p>
              <a:pPr marL="114921" lvl="1" indent="-114921" defTabSz="407810">
                <a:lnSpc>
                  <a:spcPct val="90000"/>
                </a:lnSpc>
                <a:spcBef>
                  <a:spcPct val="0"/>
                </a:spcBef>
                <a:spcAft>
                  <a:spcPct val="15000"/>
                </a:spcAft>
                <a:buChar char="••"/>
              </a:pPr>
              <a:r>
                <a:rPr lang="en-US" sz="1199" dirty="0"/>
                <a:t>Configuration applied to each site</a:t>
              </a:r>
            </a:p>
          </p:txBody>
        </p:sp>
      </p:grpSp>
      <p:sp>
        <p:nvSpPr>
          <p:cNvPr id="17" name="TextBox 16"/>
          <p:cNvSpPr txBox="1"/>
          <p:nvPr/>
        </p:nvSpPr>
        <p:spPr>
          <a:xfrm>
            <a:off x="1180763" y="2394882"/>
            <a:ext cx="961657" cy="345163"/>
          </a:xfrm>
          <a:prstGeom prst="rect">
            <a:avLst/>
          </a:prstGeom>
          <a:noFill/>
        </p:spPr>
        <p:txBody>
          <a:bodyPr wrap="none" rtlCol="0">
            <a:spAutoFit/>
          </a:bodyPr>
          <a:lstStyle/>
          <a:p>
            <a:r>
              <a:rPr lang="en-US" sz="1599" b="1" dirty="0">
                <a:latin typeface="Segoe UI" panose="020B0502040204020203" pitchFamily="34" charset="0"/>
                <a:cs typeface="Segoe UI" panose="020B0502040204020203" pitchFamily="34" charset="0"/>
              </a:rPr>
              <a:t>Options</a:t>
            </a:r>
          </a:p>
        </p:txBody>
      </p:sp>
      <p:sp>
        <p:nvSpPr>
          <p:cNvPr id="18" name="TextBox 17"/>
          <p:cNvSpPr txBox="1"/>
          <p:nvPr/>
        </p:nvSpPr>
        <p:spPr>
          <a:xfrm>
            <a:off x="1180762" y="4778596"/>
            <a:ext cx="1136471" cy="345163"/>
          </a:xfrm>
          <a:prstGeom prst="rect">
            <a:avLst/>
          </a:prstGeom>
          <a:noFill/>
        </p:spPr>
        <p:txBody>
          <a:bodyPr wrap="square" rtlCol="0">
            <a:spAutoFit/>
          </a:bodyPr>
          <a:lstStyle/>
          <a:p>
            <a:r>
              <a:rPr lang="en-US" sz="1599" b="1" dirty="0">
                <a:latin typeface="Segoe UI" panose="020B0502040204020203" pitchFamily="34" charset="0"/>
                <a:cs typeface="Segoe UI" panose="020B0502040204020203" pitchFamily="34" charset="0"/>
              </a:rPr>
              <a:t>Flexibility</a:t>
            </a:r>
          </a:p>
        </p:txBody>
      </p:sp>
      <p:sp>
        <p:nvSpPr>
          <p:cNvPr id="19" name="TextBox 18"/>
          <p:cNvSpPr txBox="1"/>
          <p:nvPr/>
        </p:nvSpPr>
        <p:spPr>
          <a:xfrm>
            <a:off x="1180762" y="5454199"/>
            <a:ext cx="1372245" cy="847147"/>
          </a:xfrm>
          <a:prstGeom prst="rect">
            <a:avLst/>
          </a:prstGeom>
          <a:noFill/>
        </p:spPr>
        <p:txBody>
          <a:bodyPr wrap="square" rtlCol="0">
            <a:spAutoFit/>
          </a:bodyPr>
          <a:lstStyle/>
          <a:p>
            <a:r>
              <a:rPr lang="en-US" sz="1599"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020" y="5523884"/>
            <a:ext cx="706163" cy="70546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1285" y="5523185"/>
            <a:ext cx="706163" cy="706163"/>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5697" y="5585086"/>
            <a:ext cx="706862" cy="706163"/>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8669" y="5585436"/>
            <a:ext cx="706163" cy="705464"/>
          </a:xfrm>
          <a:prstGeom prst="rect">
            <a:avLst/>
          </a:prstGeom>
        </p:spPr>
      </p:pic>
      <p:sp>
        <p:nvSpPr>
          <p:cNvPr id="34" name="TextBox 33"/>
          <p:cNvSpPr txBox="1"/>
          <p:nvPr/>
        </p:nvSpPr>
        <p:spPr>
          <a:xfrm>
            <a:off x="1180763" y="3966940"/>
            <a:ext cx="1148262" cy="345163"/>
          </a:xfrm>
          <a:prstGeom prst="rect">
            <a:avLst/>
          </a:prstGeom>
          <a:noFill/>
        </p:spPr>
        <p:txBody>
          <a:bodyPr wrap="square" rtlCol="0">
            <a:spAutoFit/>
          </a:bodyPr>
          <a:lstStyle/>
          <a:p>
            <a:r>
              <a:rPr lang="en-US" sz="1599" b="1" dirty="0">
                <a:latin typeface="Segoe UI" panose="020B0502040204020203" pitchFamily="34" charset="0"/>
                <a:cs typeface="Segoe UI" panose="020B0502040204020203" pitchFamily="34" charset="0"/>
              </a:rPr>
              <a:t>Support</a:t>
            </a:r>
          </a:p>
        </p:txBody>
      </p:sp>
      <p:sp>
        <p:nvSpPr>
          <p:cNvPr id="2" name="Title 1"/>
          <p:cNvSpPr>
            <a:spLocks noGrp="1"/>
          </p:cNvSpPr>
          <p:nvPr>
            <p:ph type="title"/>
          </p:nvPr>
        </p:nvSpPr>
        <p:spPr/>
        <p:txBody>
          <a:bodyPr/>
          <a:lstStyle/>
          <a:p>
            <a:r>
              <a:rPr lang="en-US" dirty="0" smtClean="0"/>
              <a:t>Branding options for SharePoint sites</a:t>
            </a:r>
            <a:endParaRPr lang="en-US" dirty="0"/>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7438" y="3950414"/>
            <a:ext cx="1383380" cy="479200"/>
          </a:xfrm>
          <a:prstGeom prst="rect">
            <a:avLst/>
          </a:prstGeom>
        </p:spPr>
      </p:pic>
      <p:sp>
        <p:nvSpPr>
          <p:cNvPr id="45" name="TextBox 44"/>
          <p:cNvSpPr txBox="1"/>
          <p:nvPr/>
        </p:nvSpPr>
        <p:spPr>
          <a:xfrm>
            <a:off x="8827931" y="4719701"/>
            <a:ext cx="1772875" cy="476365"/>
          </a:xfrm>
          <a:prstGeom prst="rect">
            <a:avLst/>
          </a:prstGeom>
          <a:solidFill>
            <a:srgbClr val="00B050"/>
          </a:solidFill>
        </p:spPr>
        <p:txBody>
          <a:bodyPr wrap="square" lIns="186472" tIns="93236" rIns="186472" bIns="93236" rtlCol="0">
            <a:spAutoFit/>
          </a:bodyPr>
          <a:lstStyle/>
          <a:p>
            <a:pPr algn="ctr">
              <a:lnSpc>
                <a:spcPct val="90000"/>
              </a:lnSpc>
              <a:spcAft>
                <a:spcPts val="612"/>
              </a:spcAft>
            </a:pPr>
            <a:r>
              <a:rPr lang="en-US" sz="2039" dirty="0">
                <a:solidFill>
                  <a:schemeClr val="bg1"/>
                </a:solidFill>
              </a:rPr>
              <a:t>Unlimited</a:t>
            </a:r>
            <a:endParaRPr lang="en-US" sz="2447" dirty="0">
              <a:solidFill>
                <a:schemeClr val="bg1"/>
              </a:solidFill>
            </a:endParaRPr>
          </a:p>
        </p:txBody>
      </p:sp>
      <p:sp>
        <p:nvSpPr>
          <p:cNvPr id="55" name="TextBox 54"/>
          <p:cNvSpPr txBox="1"/>
          <p:nvPr/>
        </p:nvSpPr>
        <p:spPr>
          <a:xfrm>
            <a:off x="6843185" y="4719701"/>
            <a:ext cx="1772875" cy="476365"/>
          </a:xfrm>
          <a:prstGeom prst="rect">
            <a:avLst/>
          </a:prstGeom>
          <a:solidFill>
            <a:srgbClr val="92D050"/>
          </a:solidFill>
        </p:spPr>
        <p:txBody>
          <a:bodyPr wrap="square" lIns="186472" tIns="93236" rIns="186472" bIns="93236" rtlCol="0">
            <a:spAutoFit/>
          </a:bodyPr>
          <a:lstStyle>
            <a:defPPr>
              <a:defRPr lang="en-US"/>
            </a:defPPr>
            <a:lvl1pPr algn="ctr">
              <a:lnSpc>
                <a:spcPct val="90000"/>
              </a:lnSpc>
              <a:spcAft>
                <a:spcPts val="600"/>
              </a:spcAft>
              <a:defRPr sz="2000">
                <a:solidFill>
                  <a:schemeClr val="bg1"/>
                </a:solidFill>
              </a:defRPr>
            </a:lvl1pPr>
          </a:lstStyle>
          <a:p>
            <a:r>
              <a:rPr lang="en-US" sz="2039" dirty="0"/>
              <a:t>Good</a:t>
            </a:r>
          </a:p>
        </p:txBody>
      </p:sp>
      <p:sp>
        <p:nvSpPr>
          <p:cNvPr id="56" name="TextBox 55"/>
          <p:cNvSpPr txBox="1"/>
          <p:nvPr/>
        </p:nvSpPr>
        <p:spPr>
          <a:xfrm>
            <a:off x="4858439" y="4719701"/>
            <a:ext cx="1772878" cy="476365"/>
          </a:xfrm>
          <a:prstGeom prst="rect">
            <a:avLst/>
          </a:prstGeom>
          <a:solidFill>
            <a:schemeClr val="accent5">
              <a:lumMod val="40000"/>
              <a:lumOff val="60000"/>
            </a:schemeClr>
          </a:solidFill>
        </p:spPr>
        <p:txBody>
          <a:bodyPr wrap="square" lIns="186472" tIns="93236" rIns="186472" bIns="93236" rtlCol="0">
            <a:spAutoFit/>
          </a:bodyPr>
          <a:lstStyle>
            <a:defPPr>
              <a:defRPr lang="en-US"/>
            </a:defPPr>
            <a:lvl1pPr algn="ctr">
              <a:lnSpc>
                <a:spcPct val="90000"/>
              </a:lnSpc>
              <a:spcAft>
                <a:spcPts val="600"/>
              </a:spcAft>
              <a:defRPr sz="2000">
                <a:solidFill>
                  <a:schemeClr val="bg1"/>
                </a:solidFill>
              </a:defRPr>
            </a:lvl1pPr>
          </a:lstStyle>
          <a:p>
            <a:r>
              <a:rPr lang="en-US" sz="2039" dirty="0"/>
              <a:t>Average</a:t>
            </a:r>
          </a:p>
        </p:txBody>
      </p:sp>
      <p:sp>
        <p:nvSpPr>
          <p:cNvPr id="57" name="TextBox 56"/>
          <p:cNvSpPr txBox="1"/>
          <p:nvPr/>
        </p:nvSpPr>
        <p:spPr>
          <a:xfrm>
            <a:off x="2873699" y="4719701"/>
            <a:ext cx="1772875" cy="476365"/>
          </a:xfrm>
          <a:prstGeom prst="rect">
            <a:avLst/>
          </a:prstGeom>
          <a:solidFill>
            <a:schemeClr val="accent5">
              <a:lumMod val="20000"/>
              <a:lumOff val="80000"/>
              <a:alpha val="50000"/>
            </a:schemeClr>
          </a:solidFill>
        </p:spPr>
        <p:txBody>
          <a:bodyPr wrap="square" lIns="186472" tIns="93236" rIns="186472" bIns="93236" rtlCol="0">
            <a:spAutoFit/>
          </a:bodyPr>
          <a:lstStyle>
            <a:defPPr>
              <a:defRPr lang="en-US"/>
            </a:defPPr>
            <a:lvl1pPr>
              <a:lnSpc>
                <a:spcPct val="90000"/>
              </a:lnSpc>
              <a:spcAft>
                <a:spcPts val="600"/>
              </a:spcAft>
              <a:defRPr sz="2000">
                <a:solidFill>
                  <a:schemeClr val="bg1"/>
                </a:solidFill>
              </a:defRPr>
            </a:lvl1pPr>
          </a:lstStyle>
          <a:p>
            <a:pPr algn="ctr"/>
            <a:r>
              <a:rPr lang="en-US" sz="2039" dirty="0">
                <a:solidFill>
                  <a:schemeClr val="tx1">
                    <a:lumMod val="65000"/>
                    <a:lumOff val="35000"/>
                  </a:schemeClr>
                </a:solidFill>
              </a:rPr>
              <a:t>Fair</a:t>
            </a:r>
          </a:p>
        </p:txBody>
      </p:sp>
      <p:sp>
        <p:nvSpPr>
          <p:cNvPr id="3" name="TextBox 2"/>
          <p:cNvSpPr txBox="1"/>
          <p:nvPr/>
        </p:nvSpPr>
        <p:spPr>
          <a:xfrm rot="20212867">
            <a:off x="4029856" y="4169886"/>
            <a:ext cx="487532" cy="286306"/>
          </a:xfrm>
          <a:prstGeom prst="rect">
            <a:avLst/>
          </a:prstGeom>
          <a:noFill/>
        </p:spPr>
        <p:txBody>
          <a:bodyPr wrap="none" rtlCol="0">
            <a:spAutoFit/>
          </a:bodyPr>
          <a:lstStyle/>
          <a:p>
            <a:r>
              <a:rPr lang="en-US" sz="1224" dirty="0">
                <a:latin typeface="Segoe UI" panose="020B0502040204020203" pitchFamily="34" charset="0"/>
                <a:cs typeface="Segoe UI" panose="020B0502040204020203" pitchFamily="34" charset="0"/>
              </a:rPr>
              <a:t>only</a:t>
            </a:r>
            <a:endParaRPr lang="en-GB" sz="1224" dirty="0">
              <a:latin typeface="Segoe UI" panose="020B0502040204020203" pitchFamily="34" charset="0"/>
              <a:cs typeface="Segoe UI" panose="020B0502040204020203" pitchFamily="34" charset="0"/>
            </a:endParaRPr>
          </a:p>
        </p:txBody>
      </p:sp>
      <p:grpSp>
        <p:nvGrpSpPr>
          <p:cNvPr id="41" name="Group 40"/>
          <p:cNvGrpSpPr/>
          <p:nvPr/>
        </p:nvGrpSpPr>
        <p:grpSpPr>
          <a:xfrm>
            <a:off x="2873699" y="1349781"/>
            <a:ext cx="1772875" cy="2406448"/>
            <a:chOff x="4408016" y="1692190"/>
            <a:chExt cx="1095374" cy="2026720"/>
          </a:xfrm>
        </p:grpSpPr>
        <p:sp>
          <p:nvSpPr>
            <p:cNvPr id="44" name="Freeform 43"/>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5256" tIns="37289" rIns="65256" bIns="37289" numCol="1" spcCol="1270" anchor="ctr" anchorCtr="0">
              <a:noAutofit/>
            </a:bodyPr>
            <a:lstStyle/>
            <a:p>
              <a:pPr algn="ctr" defTabSz="407810">
                <a:lnSpc>
                  <a:spcPct val="90000"/>
                </a:lnSpc>
                <a:spcBef>
                  <a:spcPct val="0"/>
                </a:spcBef>
                <a:spcAft>
                  <a:spcPct val="35000"/>
                </a:spcAft>
              </a:pPr>
              <a:r>
                <a:rPr lang="en-US" sz="1199" dirty="0"/>
                <a:t>Office 365 Themes</a:t>
              </a:r>
            </a:p>
          </p:txBody>
        </p:sp>
        <p:sp>
          <p:nvSpPr>
            <p:cNvPr id="46" name="Freeform 45"/>
            <p:cNvSpPr/>
            <p:nvPr/>
          </p:nvSpPr>
          <p:spPr>
            <a:xfrm>
              <a:off x="4408016" y="2018497"/>
              <a:ext cx="1095374" cy="1700413"/>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8943" tIns="48943" rIns="65256" bIns="73413" numCol="1" spcCol="1270" anchor="t" anchorCtr="0">
              <a:noAutofit/>
            </a:bodyPr>
            <a:lstStyle/>
            <a:p>
              <a:pPr marL="114921" lvl="1" indent="-114921" defTabSz="407810">
                <a:lnSpc>
                  <a:spcPct val="90000"/>
                </a:lnSpc>
                <a:spcBef>
                  <a:spcPct val="0"/>
                </a:spcBef>
                <a:spcAft>
                  <a:spcPct val="15000"/>
                </a:spcAft>
                <a:buChar char="••"/>
              </a:pPr>
              <a:r>
                <a:rPr lang="en-US" sz="1199" dirty="0"/>
                <a:t>Can be used to centrally control branding cross all services in the Office 365</a:t>
              </a:r>
            </a:p>
            <a:p>
              <a:pPr marL="114921" lvl="1" indent="-114921" defTabSz="407810">
                <a:lnSpc>
                  <a:spcPct val="90000"/>
                </a:lnSpc>
                <a:spcBef>
                  <a:spcPct val="0"/>
                </a:spcBef>
                <a:spcAft>
                  <a:spcPct val="15000"/>
                </a:spcAft>
                <a:buChar char="••"/>
              </a:pPr>
              <a:r>
                <a:rPr lang="en-US" sz="1199" dirty="0"/>
                <a:t>Limited settings currently</a:t>
              </a:r>
            </a:p>
            <a:p>
              <a:pPr marL="114921" lvl="1" indent="-114921" defTabSz="407810">
                <a:lnSpc>
                  <a:spcPct val="90000"/>
                </a:lnSpc>
                <a:spcBef>
                  <a:spcPct val="0"/>
                </a:spcBef>
                <a:spcAft>
                  <a:spcPct val="15000"/>
                </a:spcAft>
                <a:buChar char="••"/>
              </a:pPr>
              <a:r>
                <a:rPr lang="en-US" sz="1199" dirty="0"/>
                <a:t>Can be overridden in site level</a:t>
              </a:r>
            </a:p>
            <a:p>
              <a:pPr marL="114921" lvl="1" indent="-114921" defTabSz="407810">
                <a:lnSpc>
                  <a:spcPct val="90000"/>
                </a:lnSpc>
                <a:spcBef>
                  <a:spcPct val="0"/>
                </a:spcBef>
                <a:spcAft>
                  <a:spcPct val="15000"/>
                </a:spcAft>
                <a:buChar char="••"/>
              </a:pPr>
              <a:r>
                <a:rPr lang="en-US" sz="1199" dirty="0"/>
                <a:t>Only in Office 365, not in on-premises</a:t>
              </a:r>
            </a:p>
          </p:txBody>
        </p:sp>
      </p:gr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0060" y="3966940"/>
            <a:ext cx="1383380" cy="479200"/>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7932" y="3950414"/>
            <a:ext cx="1383380" cy="479200"/>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25804" y="3950414"/>
            <a:ext cx="1383380" cy="479200"/>
          </a:xfrm>
          <a:prstGeom prst="rect">
            <a:avLst/>
          </a:prstGeom>
        </p:spPr>
      </p:pic>
    </p:spTree>
    <p:extLst>
      <p:ext uri="{BB962C8B-B14F-4D97-AF65-F5344CB8AC3E}">
        <p14:creationId xmlns:p14="http://schemas.microsoft.com/office/powerpoint/2010/main" val="635721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anim calcmode="lin" valueType="num">
                                      <p:cBhvr>
                                        <p:cTn id="50" dur="1000" fill="hold"/>
                                        <p:tgtEl>
                                          <p:spTgt spid="35"/>
                                        </p:tgtEl>
                                        <p:attrNameLst>
                                          <p:attrName>ppt_x</p:attrName>
                                        </p:attrNameLst>
                                      </p:cBhvr>
                                      <p:tavLst>
                                        <p:tav tm="0">
                                          <p:val>
                                            <p:strVal val="#ppt_x"/>
                                          </p:val>
                                        </p:tav>
                                        <p:tav tm="100000">
                                          <p:val>
                                            <p:strVal val="#ppt_x"/>
                                          </p:val>
                                        </p:tav>
                                      </p:tavLst>
                                    </p:anim>
                                    <p:anim calcmode="lin" valueType="num">
                                      <p:cBhvr>
                                        <p:cTn id="5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1000"/>
                                        <p:tgtEl>
                                          <p:spTgt spid="55"/>
                                        </p:tgtEl>
                                      </p:cBhvr>
                                    </p:animEffect>
                                    <p:anim calcmode="lin" valueType="num">
                                      <p:cBhvr>
                                        <p:cTn id="67" dur="1000" fill="hold"/>
                                        <p:tgtEl>
                                          <p:spTgt spid="55"/>
                                        </p:tgtEl>
                                        <p:attrNameLst>
                                          <p:attrName>ppt_x</p:attrName>
                                        </p:attrNameLst>
                                      </p:cBhvr>
                                      <p:tavLst>
                                        <p:tav tm="0">
                                          <p:val>
                                            <p:strVal val="#ppt_x"/>
                                          </p:val>
                                        </p:tav>
                                        <p:tav tm="100000">
                                          <p:val>
                                            <p:strVal val="#ppt_x"/>
                                          </p:val>
                                        </p:tav>
                                      </p:tavLst>
                                    </p:anim>
                                    <p:anim calcmode="lin" valueType="num">
                                      <p:cBhvr>
                                        <p:cTn id="68" dur="1000" fill="hold"/>
                                        <p:tgtEl>
                                          <p:spTgt spid="5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1000"/>
                                        <p:tgtEl>
                                          <p:spTgt spid="36"/>
                                        </p:tgtEl>
                                      </p:cBhvr>
                                    </p:animEffect>
                                    <p:anim calcmode="lin" valueType="num">
                                      <p:cBhvr>
                                        <p:cTn id="72" dur="1000" fill="hold"/>
                                        <p:tgtEl>
                                          <p:spTgt spid="36"/>
                                        </p:tgtEl>
                                        <p:attrNameLst>
                                          <p:attrName>ppt_x</p:attrName>
                                        </p:attrNameLst>
                                      </p:cBhvr>
                                      <p:tavLst>
                                        <p:tav tm="0">
                                          <p:val>
                                            <p:strVal val="#ppt_x"/>
                                          </p:val>
                                        </p:tav>
                                        <p:tav tm="100000">
                                          <p:val>
                                            <p:strVal val="#ppt_x"/>
                                          </p:val>
                                        </p:tav>
                                      </p:tavLst>
                                    </p:anim>
                                    <p:anim calcmode="lin" valueType="num">
                                      <p:cBhvr>
                                        <p:cTn id="7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0"/>
                                        <p:tgtEl>
                                          <p:spTgt spid="21"/>
                                        </p:tgtEl>
                                      </p:cBhvr>
                                    </p:animEffect>
                                    <p:anim calcmode="lin" valueType="num">
                                      <p:cBhvr>
                                        <p:cTn id="84" dur="1000" fill="hold"/>
                                        <p:tgtEl>
                                          <p:spTgt spid="21"/>
                                        </p:tgtEl>
                                        <p:attrNameLst>
                                          <p:attrName>ppt_x</p:attrName>
                                        </p:attrNameLst>
                                      </p:cBhvr>
                                      <p:tavLst>
                                        <p:tav tm="0">
                                          <p:val>
                                            <p:strVal val="#ppt_x"/>
                                          </p:val>
                                        </p:tav>
                                        <p:tav tm="100000">
                                          <p:val>
                                            <p:strVal val="#ppt_x"/>
                                          </p:val>
                                        </p:tav>
                                      </p:tavLst>
                                    </p:anim>
                                    <p:anim calcmode="lin" valueType="num">
                                      <p:cBhvr>
                                        <p:cTn id="85" dur="1000" fill="hold"/>
                                        <p:tgtEl>
                                          <p:spTgt spid="2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1000"/>
                                        <p:tgtEl>
                                          <p:spTgt spid="45"/>
                                        </p:tgtEl>
                                      </p:cBhvr>
                                    </p:animEffect>
                                    <p:anim calcmode="lin" valueType="num">
                                      <p:cBhvr>
                                        <p:cTn id="89" dur="1000" fill="hold"/>
                                        <p:tgtEl>
                                          <p:spTgt spid="45"/>
                                        </p:tgtEl>
                                        <p:attrNameLst>
                                          <p:attrName>ppt_x</p:attrName>
                                        </p:attrNameLst>
                                      </p:cBhvr>
                                      <p:tavLst>
                                        <p:tav tm="0">
                                          <p:val>
                                            <p:strVal val="#ppt_x"/>
                                          </p:val>
                                        </p:tav>
                                        <p:tav tm="100000">
                                          <p:val>
                                            <p:strVal val="#ppt_x"/>
                                          </p:val>
                                        </p:tav>
                                      </p:tavLst>
                                    </p:anim>
                                    <p:anim calcmode="lin" valueType="num">
                                      <p:cBhvr>
                                        <p:cTn id="90" dur="1000" fill="hold"/>
                                        <p:tgtEl>
                                          <p:spTgt spid="4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1000"/>
                                        <p:tgtEl>
                                          <p:spTgt spid="37"/>
                                        </p:tgtEl>
                                      </p:cBhvr>
                                    </p:animEffect>
                                    <p:anim calcmode="lin" valueType="num">
                                      <p:cBhvr>
                                        <p:cTn id="94" dur="1000" fill="hold"/>
                                        <p:tgtEl>
                                          <p:spTgt spid="37"/>
                                        </p:tgtEl>
                                        <p:attrNameLst>
                                          <p:attrName>ppt_x</p:attrName>
                                        </p:attrNameLst>
                                      </p:cBhvr>
                                      <p:tavLst>
                                        <p:tav tm="0">
                                          <p:val>
                                            <p:strVal val="#ppt_x"/>
                                          </p:val>
                                        </p:tav>
                                        <p:tav tm="100000">
                                          <p:val>
                                            <p:strVal val="#ppt_x"/>
                                          </p:val>
                                        </p:tav>
                                      </p:tavLst>
                                    </p:anim>
                                    <p:anim calcmode="lin" valueType="num">
                                      <p:cBhvr>
                                        <p:cTn id="9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a:t>What about custom controls in my custom master </a:t>
            </a:r>
            <a:r>
              <a:rPr lang="en-US" sz="6000" dirty="0" smtClean="0"/>
              <a:t>page for UX?</a:t>
            </a:r>
            <a:endParaRPr lang="en-GB" sz="5507" dirty="0"/>
          </a:p>
        </p:txBody>
      </p:sp>
      <p:sp>
        <p:nvSpPr>
          <p:cNvPr id="4" name="TextBox 3"/>
          <p:cNvSpPr txBox="1"/>
          <p:nvPr/>
        </p:nvSpPr>
        <p:spPr>
          <a:xfrm>
            <a:off x="4850085" y="3929310"/>
            <a:ext cx="6879001" cy="1384995"/>
          </a:xfrm>
          <a:prstGeom prst="rect">
            <a:avLst/>
          </a:prstGeom>
          <a:noFill/>
        </p:spPr>
        <p:txBody>
          <a:bodyPr wrap="square" rtlCol="0">
            <a:spAutoFit/>
          </a:bodyPr>
          <a:lstStyle/>
          <a:p>
            <a:r>
              <a:rPr lang="en-US" sz="2800" spc="-70" dirty="0">
                <a:gradFill>
                  <a:gsLst>
                    <a:gs pos="2917">
                      <a:schemeClr val="tx1"/>
                    </a:gs>
                    <a:gs pos="30000">
                      <a:schemeClr val="tx1"/>
                    </a:gs>
                  </a:gsLst>
                  <a:lin ang="5400000" scaled="0"/>
                </a:gradFill>
              </a:rPr>
              <a:t>JavaScript Embedding provides us capability to provide UI level changes as well without need of custom master pages…</a:t>
            </a:r>
            <a:endParaRPr lang="en-GB" sz="2800" spc="-7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0349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Web control to client side solution</a:t>
            </a:r>
            <a:endParaRPr lang="en-GB" dirty="0"/>
          </a:p>
        </p:txBody>
      </p:sp>
      <p:sp>
        <p:nvSpPr>
          <p:cNvPr id="4" name="Text Placeholder 3"/>
          <p:cNvSpPr>
            <a:spLocks noGrp="1"/>
          </p:cNvSpPr>
          <p:nvPr>
            <p:ph type="body" sz="quarter" idx="10"/>
          </p:nvPr>
        </p:nvSpPr>
        <p:spPr>
          <a:xfrm>
            <a:off x="269256" y="3353246"/>
            <a:ext cx="5486399" cy="2425279"/>
          </a:xfrm>
        </p:spPr>
        <p:txBody>
          <a:bodyPr/>
          <a:lstStyle/>
          <a:p>
            <a:r>
              <a:rPr lang="fi-FI" dirty="0" smtClean="0"/>
              <a:t>Old model</a:t>
            </a:r>
          </a:p>
          <a:p>
            <a:pPr lvl="1"/>
            <a:r>
              <a:rPr lang="fi-FI" dirty="0" smtClean="0"/>
              <a:t>Custom web control on master page</a:t>
            </a:r>
          </a:p>
          <a:p>
            <a:pPr lvl="1"/>
            <a:r>
              <a:rPr lang="fi-FI" dirty="0" smtClean="0"/>
              <a:t>Full trust solution deployment with its implications</a:t>
            </a:r>
            <a:endParaRPr lang="en-GB" dirty="0"/>
          </a:p>
        </p:txBody>
      </p:sp>
      <p:sp>
        <p:nvSpPr>
          <p:cNvPr id="5" name="Text Placeholder 4"/>
          <p:cNvSpPr>
            <a:spLocks noGrp="1"/>
          </p:cNvSpPr>
          <p:nvPr>
            <p:ph type="body" sz="quarter" idx="11"/>
          </p:nvPr>
        </p:nvSpPr>
        <p:spPr>
          <a:xfrm>
            <a:off x="6670056" y="3353246"/>
            <a:ext cx="5486399" cy="2425279"/>
          </a:xfrm>
        </p:spPr>
        <p:txBody>
          <a:bodyPr/>
          <a:lstStyle/>
          <a:p>
            <a:r>
              <a:rPr lang="fi-FI" dirty="0" smtClean="0"/>
              <a:t>New model</a:t>
            </a:r>
          </a:p>
          <a:p>
            <a:pPr lvl="1"/>
            <a:r>
              <a:rPr lang="fi-FI" dirty="0" smtClean="0"/>
              <a:t>Client-side rendering using JavaScript on the site</a:t>
            </a:r>
          </a:p>
          <a:p>
            <a:pPr lvl="1"/>
            <a:r>
              <a:rPr lang="fi-FI" dirty="0" smtClean="0"/>
              <a:t>Taking usage of the greatly enhanced CSOM and REST APIs in SharePoint</a:t>
            </a:r>
          </a:p>
          <a:p>
            <a:pPr lvl="1"/>
            <a:r>
              <a:rPr lang="fi-FI" dirty="0" smtClean="0"/>
              <a:t>Dynamic update of the capability without maintenance window</a:t>
            </a:r>
          </a:p>
          <a:p>
            <a:pPr lvl="1"/>
            <a:endParaRPr lang="en-GB" dirty="0"/>
          </a:p>
        </p:txBody>
      </p:sp>
      <p:pic>
        <p:nvPicPr>
          <p:cNvPr id="2" name="Picture 1"/>
          <p:cNvPicPr>
            <a:picLocks noChangeAspect="1"/>
          </p:cNvPicPr>
          <p:nvPr/>
        </p:nvPicPr>
        <p:blipFill>
          <a:blip r:embed="rId2"/>
          <a:stretch>
            <a:fillRect/>
          </a:stretch>
        </p:blipFill>
        <p:spPr>
          <a:xfrm>
            <a:off x="933278" y="1689396"/>
            <a:ext cx="10568299" cy="1366986"/>
          </a:xfrm>
          <a:prstGeom prst="rect">
            <a:avLst/>
          </a:prstGeom>
        </p:spPr>
      </p:pic>
    </p:spTree>
    <p:extLst>
      <p:ext uri="{BB962C8B-B14F-4D97-AF65-F5344CB8AC3E}">
        <p14:creationId xmlns:p14="http://schemas.microsoft.com/office/powerpoint/2010/main" val="105160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JavaScript embedding for web control replacement</a:t>
            </a:r>
            <a:endParaRPr lang="en-GB" dirty="0"/>
          </a:p>
        </p:txBody>
      </p:sp>
      <p:grpSp>
        <p:nvGrpSpPr>
          <p:cNvPr id="3" name="Group 2"/>
          <p:cNvGrpSpPr/>
          <p:nvPr/>
        </p:nvGrpSpPr>
        <p:grpSpPr>
          <a:xfrm>
            <a:off x="9251393" y="4152617"/>
            <a:ext cx="617772" cy="778128"/>
            <a:chOff x="8856725" y="2275112"/>
            <a:chExt cx="605872" cy="763139"/>
          </a:xfrm>
        </p:grpSpPr>
        <p:pic>
          <p:nvPicPr>
            <p:cNvPr id="4" name="Picture 3"/>
            <p:cNvPicPr>
              <a:picLocks noChangeAspect="1"/>
            </p:cNvPicPr>
            <p:nvPr/>
          </p:nvPicPr>
          <p:blipFill>
            <a:blip r:embed="rId3"/>
            <a:stretch>
              <a:fillRect/>
            </a:stretch>
          </p:blipFill>
          <p:spPr>
            <a:xfrm>
              <a:off x="8856725" y="2275112"/>
              <a:ext cx="527111" cy="689388"/>
            </a:xfrm>
            <a:prstGeom prst="rect">
              <a:avLst/>
            </a:prstGeom>
          </p:spPr>
        </p:pic>
        <p:pic>
          <p:nvPicPr>
            <p:cNvPr id="5" name="Picture 4"/>
            <p:cNvPicPr>
              <a:picLocks noChangeAspect="1"/>
            </p:cNvPicPr>
            <p:nvPr/>
          </p:nvPicPr>
          <p:blipFill>
            <a:blip r:embed="rId3"/>
            <a:stretch>
              <a:fillRect/>
            </a:stretch>
          </p:blipFill>
          <p:spPr>
            <a:xfrm>
              <a:off x="8935486" y="2348863"/>
              <a:ext cx="527111" cy="689388"/>
            </a:xfrm>
            <a:prstGeom prst="rect">
              <a:avLst/>
            </a:prstGeom>
          </p:spPr>
        </p:pic>
        <p:sp>
          <p:nvSpPr>
            <p:cNvPr id="6" name="Right Triangle 5"/>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045472" y="2698546"/>
              <a:ext cx="156559" cy="313886"/>
            </a:xfrm>
            <a:prstGeom prst="rect">
              <a:avLst/>
            </a:prstGeom>
            <a:noFill/>
          </p:spPr>
          <p:txBody>
            <a:bodyPr wrap="none" lIns="0" tIns="0" rIns="0" bIns="0" rtlCol="0">
              <a:spAutoFit/>
            </a:bodyPr>
            <a:lstStyle/>
            <a:p>
              <a:r>
                <a:rPr lang="fi-FI" sz="2039" spc="-71" dirty="0" err="1">
                  <a:effectLst>
                    <a:outerShdw blurRad="50800" dist="38100" dir="2700000" algn="tl" rotWithShape="0">
                      <a:schemeClr val="tx2">
                        <a:alpha val="40000"/>
                      </a:schemeClr>
                    </a:outerShdw>
                  </a:effectLst>
                </a:rPr>
                <a:t>js</a:t>
              </a:r>
              <a:endParaRPr lang="en-US" sz="2039" spc="-71" dirty="0">
                <a:effectLst>
                  <a:outerShdw blurRad="50800" dist="38100" dir="2700000" algn="tl" rotWithShape="0">
                    <a:schemeClr val="tx2">
                      <a:alpha val="40000"/>
                    </a:schemeClr>
                  </a:outerShdw>
                </a:effectLst>
              </a:endParaRPr>
            </a:p>
          </p:txBody>
        </p:sp>
      </p:grpSp>
      <p:pic>
        <p:nvPicPr>
          <p:cNvPr id="8" name="Picture 7"/>
          <p:cNvPicPr>
            <a:picLocks noChangeAspect="1"/>
          </p:cNvPicPr>
          <p:nvPr/>
        </p:nvPicPr>
        <p:blipFill>
          <a:blip r:embed="rId4"/>
          <a:stretch>
            <a:fillRect/>
          </a:stretch>
        </p:blipFill>
        <p:spPr>
          <a:xfrm>
            <a:off x="1325778" y="4215164"/>
            <a:ext cx="6237106" cy="806756"/>
          </a:xfrm>
          <a:prstGeom prst="rect">
            <a:avLst/>
          </a:prstGeom>
        </p:spPr>
      </p:pic>
      <p:grpSp>
        <p:nvGrpSpPr>
          <p:cNvPr id="9" name="Group 8"/>
          <p:cNvGrpSpPr/>
          <p:nvPr/>
        </p:nvGrpSpPr>
        <p:grpSpPr>
          <a:xfrm>
            <a:off x="8004301" y="2640853"/>
            <a:ext cx="2152820" cy="1617633"/>
            <a:chOff x="7366822" y="3128075"/>
            <a:chExt cx="2111349" cy="1586472"/>
          </a:xfrm>
        </p:grpSpPr>
        <p:sp>
          <p:nvSpPr>
            <p:cNvPr id="10" name="Arc 9"/>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4"/>
            </a:p>
          </p:txBody>
        </p:sp>
        <p:grpSp>
          <p:nvGrpSpPr>
            <p:cNvPr id="11" name="Group 10"/>
            <p:cNvGrpSpPr/>
            <p:nvPr/>
          </p:nvGrpSpPr>
          <p:grpSpPr>
            <a:xfrm>
              <a:off x="7482976" y="3128075"/>
              <a:ext cx="1995195" cy="1307309"/>
              <a:chOff x="4395610" y="3071229"/>
              <a:chExt cx="1995195" cy="1307309"/>
            </a:xfrm>
          </p:grpSpPr>
          <p:sp>
            <p:nvSpPr>
              <p:cNvPr id="12" name="Rectangle 11"/>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8" tIns="46618" rIns="46618" bIns="46618" numCol="1" spcCol="0" rtlCol="0" fromWordArt="0" anchor="t" anchorCtr="0" forceAA="0" compatLnSpc="1">
                <a:prstTxWarp prst="textNoShape">
                  <a:avLst/>
                </a:prstTxWarp>
                <a:noAutofit/>
              </a:bodyPr>
              <a:lstStyle/>
              <a:p>
                <a:pPr defTabSz="932010" fontAlgn="base">
                  <a:spcBef>
                    <a:spcPct val="0"/>
                  </a:spcBef>
                  <a:spcAft>
                    <a:spcPct val="0"/>
                  </a:spcAft>
                </a:pPr>
                <a:r>
                  <a:rPr lang="en-US" sz="1632" dirty="0">
                    <a:solidFill>
                      <a:schemeClr val="bg1">
                        <a:lumMod val="65000"/>
                        <a:lumOff val="35000"/>
                      </a:schemeClr>
                    </a:solidFill>
                    <a:ea typeface="Segoe UI" pitchFamily="34" charset="0"/>
                    <a:cs typeface="Segoe UI" pitchFamily="34" charset="0"/>
                  </a:rPr>
                  <a:t>Provider Hosted Apps</a:t>
                </a:r>
              </a:p>
            </p:txBody>
          </p:sp>
          <p:pic>
            <p:nvPicPr>
              <p:cNvPr id="13" name="Picture 12"/>
              <p:cNvPicPr>
                <a:picLocks noChangeAspect="1"/>
              </p:cNvPicPr>
              <p:nvPr/>
            </p:nvPicPr>
            <p:blipFill>
              <a:blip r:embed="rId5"/>
              <a:stretch>
                <a:fillRect/>
              </a:stretch>
            </p:blipFill>
            <p:spPr>
              <a:xfrm>
                <a:off x="5246592" y="3476941"/>
                <a:ext cx="529349" cy="417312"/>
              </a:xfrm>
              <a:prstGeom prst="rect">
                <a:avLst/>
              </a:prstGeom>
            </p:spPr>
          </p:pic>
          <p:pic>
            <p:nvPicPr>
              <p:cNvPr id="14" name="Picture 13"/>
              <p:cNvPicPr>
                <a:picLocks noChangeAspect="1"/>
              </p:cNvPicPr>
              <p:nvPr/>
            </p:nvPicPr>
            <p:blipFill>
              <a:blip r:embed="rId5"/>
              <a:stretch>
                <a:fillRect/>
              </a:stretch>
            </p:blipFill>
            <p:spPr>
              <a:xfrm>
                <a:off x="5581574" y="3585493"/>
                <a:ext cx="556200" cy="438480"/>
              </a:xfrm>
              <a:prstGeom prst="rect">
                <a:avLst/>
              </a:prstGeom>
            </p:spPr>
          </p:pic>
          <p:pic>
            <p:nvPicPr>
              <p:cNvPr id="15" name="Picture 14"/>
              <p:cNvPicPr>
                <a:picLocks noChangeAspect="1"/>
              </p:cNvPicPr>
              <p:nvPr/>
            </p:nvPicPr>
            <p:blipFill>
              <a:blip r:embed="rId6"/>
              <a:stretch>
                <a:fillRect/>
              </a:stretch>
            </p:blipFill>
            <p:spPr>
              <a:xfrm>
                <a:off x="5970309" y="3700199"/>
                <a:ext cx="420496" cy="432326"/>
              </a:xfrm>
              <a:prstGeom prst="rect">
                <a:avLst/>
              </a:prstGeom>
            </p:spPr>
          </p:pic>
          <p:pic>
            <p:nvPicPr>
              <p:cNvPr id="16" name="Picture 15"/>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7" name="Group 16"/>
          <p:cNvGrpSpPr/>
          <p:nvPr/>
        </p:nvGrpSpPr>
        <p:grpSpPr>
          <a:xfrm>
            <a:off x="3288022" y="2345134"/>
            <a:ext cx="1920644" cy="1945788"/>
            <a:chOff x="4383758" y="2243622"/>
            <a:chExt cx="2516893" cy="2549843"/>
          </a:xfrm>
        </p:grpSpPr>
        <p:sp>
          <p:nvSpPr>
            <p:cNvPr id="18" name="Rectangle 17"/>
            <p:cNvSpPr/>
            <p:nvPr/>
          </p:nvSpPr>
          <p:spPr bwMode="auto">
            <a:xfrm>
              <a:off x="4537410" y="2243622"/>
              <a:ext cx="2017542" cy="2268222"/>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8" tIns="46618" rIns="46618" bIns="46618" numCol="1" spcCol="0" rtlCol="0" fromWordArt="0" anchor="t" anchorCtr="0" forceAA="0" compatLnSpc="1">
              <a:prstTxWarp prst="textNoShape">
                <a:avLst/>
              </a:prstTxWarp>
              <a:noAutofit/>
            </a:bodyPr>
            <a:lstStyle/>
            <a:p>
              <a:pPr defTabSz="932010" fontAlgn="base">
                <a:spcBef>
                  <a:spcPct val="0"/>
                </a:spcBef>
                <a:spcAft>
                  <a:spcPct val="0"/>
                </a:spcAft>
              </a:pPr>
              <a:r>
                <a:rPr lang="en-US" sz="1632" dirty="0">
                  <a:solidFill>
                    <a:schemeClr val="bg1">
                      <a:lumMod val="65000"/>
                      <a:lumOff val="35000"/>
                    </a:schemeClr>
                  </a:solidFill>
                  <a:ea typeface="Segoe UI" pitchFamily="34" charset="0"/>
                  <a:cs typeface="Segoe UI" pitchFamily="34" charset="0"/>
                </a:rPr>
                <a:t>SharePoint </a:t>
              </a:r>
              <a:br>
                <a:rPr lang="en-US" sz="1632" dirty="0">
                  <a:solidFill>
                    <a:schemeClr val="bg1">
                      <a:lumMod val="65000"/>
                      <a:lumOff val="35000"/>
                    </a:schemeClr>
                  </a:solidFill>
                  <a:ea typeface="Segoe UI" pitchFamily="34" charset="0"/>
                  <a:cs typeface="Segoe UI" pitchFamily="34" charset="0"/>
                </a:rPr>
              </a:br>
              <a:r>
                <a:rPr lang="en-US" sz="1632" dirty="0">
                  <a:solidFill>
                    <a:schemeClr val="bg1">
                      <a:lumMod val="65000"/>
                      <a:lumOff val="35000"/>
                    </a:schemeClr>
                  </a:solidFill>
                  <a:ea typeface="Segoe UI" pitchFamily="34" charset="0"/>
                  <a:cs typeface="Segoe UI" pitchFamily="34" charset="0"/>
                </a:rPr>
                <a:t>Service</a:t>
              </a:r>
            </a:p>
          </p:txBody>
        </p:sp>
        <p:grpSp>
          <p:nvGrpSpPr>
            <p:cNvPr id="19" name="Group 18"/>
            <p:cNvGrpSpPr/>
            <p:nvPr/>
          </p:nvGrpSpPr>
          <p:grpSpPr>
            <a:xfrm>
              <a:off x="5421611" y="2886866"/>
              <a:ext cx="1479040" cy="1043909"/>
              <a:chOff x="4557447" y="1721445"/>
              <a:chExt cx="1479040" cy="1043909"/>
            </a:xfrm>
          </p:grpSpPr>
          <p:pic>
            <p:nvPicPr>
              <p:cNvPr id="27" name="Picture 26"/>
              <p:cNvPicPr>
                <a:picLocks noChangeAspect="1"/>
              </p:cNvPicPr>
              <p:nvPr/>
            </p:nvPicPr>
            <p:blipFill>
              <a:blip r:embed="rId8"/>
              <a:stretch>
                <a:fillRect/>
              </a:stretch>
            </p:blipFill>
            <p:spPr>
              <a:xfrm>
                <a:off x="4557447" y="1902539"/>
                <a:ext cx="477423" cy="839046"/>
              </a:xfrm>
              <a:prstGeom prst="rect">
                <a:avLst/>
              </a:prstGeom>
            </p:spPr>
          </p:pic>
          <p:pic>
            <p:nvPicPr>
              <p:cNvPr id="28" name="Picture 27"/>
              <p:cNvPicPr>
                <a:picLocks noChangeAspect="1"/>
              </p:cNvPicPr>
              <p:nvPr/>
            </p:nvPicPr>
            <p:blipFill>
              <a:blip r:embed="rId8"/>
              <a:stretch>
                <a:fillRect/>
              </a:stretch>
            </p:blipFill>
            <p:spPr>
              <a:xfrm>
                <a:off x="4869643" y="1721445"/>
                <a:ext cx="477423" cy="839046"/>
              </a:xfrm>
              <a:prstGeom prst="rect">
                <a:avLst/>
              </a:prstGeom>
            </p:spPr>
          </p:pic>
          <p:pic>
            <p:nvPicPr>
              <p:cNvPr id="29" name="Picture 28"/>
              <p:cNvPicPr>
                <a:picLocks noChangeAspect="1"/>
              </p:cNvPicPr>
              <p:nvPr/>
            </p:nvPicPr>
            <p:blipFill>
              <a:blip r:embed="rId9"/>
              <a:stretch>
                <a:fillRect/>
              </a:stretch>
            </p:blipFill>
            <p:spPr>
              <a:xfrm>
                <a:off x="5153580" y="1902539"/>
                <a:ext cx="882907" cy="862815"/>
              </a:xfrm>
              <a:prstGeom prst="rect">
                <a:avLst/>
              </a:prstGeom>
            </p:spPr>
          </p:pic>
        </p:grpSp>
        <p:grpSp>
          <p:nvGrpSpPr>
            <p:cNvPr id="20" name="Group 19"/>
            <p:cNvGrpSpPr/>
            <p:nvPr/>
          </p:nvGrpSpPr>
          <p:grpSpPr>
            <a:xfrm>
              <a:off x="4880542" y="3820782"/>
              <a:ext cx="944427" cy="972683"/>
              <a:chOff x="3981885" y="2834055"/>
              <a:chExt cx="944427" cy="972683"/>
            </a:xfrm>
          </p:grpSpPr>
          <p:pic>
            <p:nvPicPr>
              <p:cNvPr id="24" name="Picture 23"/>
              <p:cNvPicPr>
                <a:picLocks noChangeAspect="1"/>
              </p:cNvPicPr>
              <p:nvPr/>
            </p:nvPicPr>
            <p:blipFill>
              <a:blip r:embed="rId8"/>
              <a:stretch>
                <a:fillRect/>
              </a:stretch>
            </p:blipFill>
            <p:spPr>
              <a:xfrm>
                <a:off x="3981885" y="2967692"/>
                <a:ext cx="477423" cy="839046"/>
              </a:xfrm>
              <a:prstGeom prst="rect">
                <a:avLst/>
              </a:prstGeom>
            </p:spPr>
          </p:pic>
          <p:pic>
            <p:nvPicPr>
              <p:cNvPr id="25" name="Picture 24"/>
              <p:cNvPicPr>
                <a:picLocks noChangeAspect="1"/>
              </p:cNvPicPr>
              <p:nvPr/>
            </p:nvPicPr>
            <p:blipFill>
              <a:blip r:embed="rId8"/>
              <a:stretch>
                <a:fillRect/>
              </a:stretch>
            </p:blipFill>
            <p:spPr>
              <a:xfrm>
                <a:off x="4269036" y="2834055"/>
                <a:ext cx="477423" cy="839046"/>
              </a:xfrm>
              <a:prstGeom prst="rect">
                <a:avLst/>
              </a:prstGeom>
            </p:spPr>
          </p:pic>
          <p:pic>
            <p:nvPicPr>
              <p:cNvPr id="26" name="Picture 25"/>
              <p:cNvPicPr>
                <a:picLocks noChangeAspect="1"/>
              </p:cNvPicPr>
              <p:nvPr/>
            </p:nvPicPr>
            <p:blipFill>
              <a:blip r:embed="rId10"/>
              <a:stretch>
                <a:fillRect/>
              </a:stretch>
            </p:blipFill>
            <p:spPr>
              <a:xfrm>
                <a:off x="4480085" y="3260431"/>
                <a:ext cx="446227" cy="456212"/>
              </a:xfrm>
              <a:prstGeom prst="rect">
                <a:avLst/>
              </a:prstGeom>
            </p:spPr>
          </p:pic>
        </p:grpSp>
        <p:grpSp>
          <p:nvGrpSpPr>
            <p:cNvPr id="21" name="Group 20"/>
            <p:cNvGrpSpPr/>
            <p:nvPr/>
          </p:nvGrpSpPr>
          <p:grpSpPr>
            <a:xfrm>
              <a:off x="4383758" y="2988031"/>
              <a:ext cx="968998" cy="971748"/>
              <a:chOff x="3601101" y="2714202"/>
              <a:chExt cx="968998" cy="971748"/>
            </a:xfrm>
          </p:grpSpPr>
          <p:pic>
            <p:nvPicPr>
              <p:cNvPr id="22" name="Picture 21"/>
              <p:cNvPicPr>
                <a:picLocks noChangeAspect="1"/>
              </p:cNvPicPr>
              <p:nvPr/>
            </p:nvPicPr>
            <p:blipFill>
              <a:blip r:embed="rId8"/>
              <a:stretch>
                <a:fillRect/>
              </a:stretch>
            </p:blipFill>
            <p:spPr>
              <a:xfrm>
                <a:off x="3601101" y="2846904"/>
                <a:ext cx="477423" cy="839046"/>
              </a:xfrm>
              <a:prstGeom prst="rect">
                <a:avLst/>
              </a:prstGeom>
            </p:spPr>
          </p:pic>
          <p:pic>
            <p:nvPicPr>
              <p:cNvPr id="23" name="Picture 22"/>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0" name="Straight Arrow Connector 29"/>
          <p:cNvCxnSpPr/>
          <p:nvPr/>
        </p:nvCxnSpPr>
        <p:spPr>
          <a:xfrm flipH="1">
            <a:off x="5042976" y="3449014"/>
            <a:ext cx="2647090" cy="10022"/>
          </a:xfrm>
          <a:prstGeom prst="straightConnector1">
            <a:avLst/>
          </a:prstGeom>
          <a:ln w="53975">
            <a:solidFill>
              <a:schemeClr val="tx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1" name="Group 30"/>
          <p:cNvGrpSpPr/>
          <p:nvPr/>
        </p:nvGrpSpPr>
        <p:grpSpPr>
          <a:xfrm>
            <a:off x="7319575" y="3503049"/>
            <a:ext cx="524505" cy="524505"/>
            <a:chOff x="492" y="17985"/>
            <a:chExt cx="524853" cy="524853"/>
          </a:xfrm>
        </p:grpSpPr>
        <p:sp>
          <p:nvSpPr>
            <p:cNvPr id="32" name="Oval 3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058">
                <a:lnSpc>
                  <a:spcPct val="90000"/>
                </a:lnSpc>
                <a:spcBef>
                  <a:spcPct val="0"/>
                </a:spcBef>
                <a:spcAft>
                  <a:spcPct val="35000"/>
                </a:spcAft>
              </a:pPr>
              <a:r>
                <a:rPr lang="fi-FI" sz="2398" dirty="0"/>
                <a:t>2</a:t>
              </a:r>
              <a:endParaRPr lang="en-US" sz="2398" dirty="0"/>
            </a:p>
          </p:txBody>
        </p:sp>
      </p:grpSp>
      <p:cxnSp>
        <p:nvCxnSpPr>
          <p:cNvPr id="34" name="Straight Connector 33"/>
          <p:cNvCxnSpPr/>
          <p:nvPr/>
        </p:nvCxnSpPr>
        <p:spPr>
          <a:xfrm flipH="1">
            <a:off x="6429899" y="2030544"/>
            <a:ext cx="484271" cy="704577"/>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5" name="TextBox 4"/>
          <p:cNvSpPr txBox="1"/>
          <p:nvPr/>
        </p:nvSpPr>
        <p:spPr>
          <a:xfrm>
            <a:off x="6919172" y="1688848"/>
            <a:ext cx="3627162" cy="731088"/>
          </a:xfrm>
          <a:prstGeom prst="rect">
            <a:avLst/>
          </a:prstGeom>
          <a:solidFill>
            <a:srgbClr val="505050"/>
          </a:solidFill>
          <a:ln w="19050">
            <a:noFill/>
            <a:prstDash val="solid"/>
            <a:miter lim="800000"/>
          </a:ln>
          <a:effectLst/>
        </p:spPr>
        <p:txBody>
          <a:bodyPr wrap="square" lIns="58176" tIns="29089" rIns="93083" bIns="29089"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28" dirty="0"/>
              <a:t>Association of JavaScript embedding (user custom action) to the site, so that code is executed during site processing</a:t>
            </a:r>
            <a:endParaRPr lang="en-US" sz="1428" dirty="0"/>
          </a:p>
        </p:txBody>
      </p:sp>
      <p:cxnSp>
        <p:nvCxnSpPr>
          <p:cNvPr id="36" name="Straight Arrow Connector 35"/>
          <p:cNvCxnSpPr/>
          <p:nvPr/>
        </p:nvCxnSpPr>
        <p:spPr>
          <a:xfrm flipV="1">
            <a:off x="5035450" y="2835994"/>
            <a:ext cx="2867611" cy="3"/>
          </a:xfrm>
          <a:prstGeom prst="straightConnector1">
            <a:avLst/>
          </a:prstGeom>
          <a:ln w="53975">
            <a:solidFill>
              <a:schemeClr val="tx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7" name="Group 36"/>
          <p:cNvGrpSpPr/>
          <p:nvPr/>
        </p:nvGrpSpPr>
        <p:grpSpPr>
          <a:xfrm>
            <a:off x="5259097" y="2477436"/>
            <a:ext cx="524505" cy="524505"/>
            <a:chOff x="492" y="17985"/>
            <a:chExt cx="524853" cy="524853"/>
          </a:xfrm>
        </p:grpSpPr>
        <p:sp>
          <p:nvSpPr>
            <p:cNvPr id="38" name="Oval 3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058">
                <a:lnSpc>
                  <a:spcPct val="90000"/>
                </a:lnSpc>
                <a:spcBef>
                  <a:spcPct val="0"/>
                </a:spcBef>
                <a:spcAft>
                  <a:spcPct val="35000"/>
                </a:spcAft>
              </a:pPr>
              <a:r>
                <a:rPr lang="fi-FI" sz="2398" dirty="0"/>
                <a:t>1</a:t>
              </a:r>
              <a:endParaRPr lang="en-US" sz="2398" dirty="0"/>
            </a:p>
          </p:txBody>
        </p:sp>
      </p:grpSp>
      <p:sp>
        <p:nvSpPr>
          <p:cNvPr id="40" name="TextBox 39"/>
          <p:cNvSpPr txBox="1"/>
          <p:nvPr/>
        </p:nvSpPr>
        <p:spPr>
          <a:xfrm>
            <a:off x="5587808" y="3468109"/>
            <a:ext cx="1720781" cy="384075"/>
          </a:xfrm>
          <a:prstGeom prst="rect">
            <a:avLst/>
          </a:prstGeom>
          <a:noFill/>
        </p:spPr>
        <p:txBody>
          <a:bodyPr wrap="none" lIns="0" tIns="0" rIns="0" bIns="0" rtlCol="0">
            <a:spAutoFit/>
          </a:bodyPr>
          <a:lstStyle/>
          <a:p>
            <a:r>
              <a:rPr lang="fi-FI" sz="2447" spc="-71" dirty="0">
                <a:latin typeface="+mj-lt"/>
              </a:rPr>
              <a:t>CSOM / REST</a:t>
            </a:r>
            <a:endParaRPr lang="en-GB" sz="2447" spc="-71" dirty="0">
              <a:latin typeface="+mj-lt"/>
            </a:endParaRPr>
          </a:p>
        </p:txBody>
      </p:sp>
      <p:cxnSp>
        <p:nvCxnSpPr>
          <p:cNvPr id="41" name="Straight Arrow Connector 40"/>
          <p:cNvCxnSpPr/>
          <p:nvPr/>
        </p:nvCxnSpPr>
        <p:spPr>
          <a:xfrm flipV="1">
            <a:off x="7195822" y="4650594"/>
            <a:ext cx="1971221" cy="9869"/>
          </a:xfrm>
          <a:prstGeom prst="straightConnector1">
            <a:avLst/>
          </a:prstGeom>
          <a:ln w="28575">
            <a:solidFill>
              <a:schemeClr val="accent1"/>
            </a:solidFill>
            <a:prstDash val="sysDash"/>
            <a:tailEnd type="stealth" w="lg" len="lg"/>
          </a:ln>
          <a:effectLst>
            <a:outerShdw blurRad="50800" dist="38100" dir="2700000" algn="tl" rotWithShape="0">
              <a:schemeClr val="tx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2" name="TextBox 41"/>
          <p:cNvSpPr txBox="1"/>
          <p:nvPr/>
        </p:nvSpPr>
        <p:spPr>
          <a:xfrm>
            <a:off x="7903061" y="4704469"/>
            <a:ext cx="1010638" cy="192135"/>
          </a:xfrm>
          <a:prstGeom prst="rect">
            <a:avLst/>
          </a:prstGeom>
          <a:noFill/>
        </p:spPr>
        <p:txBody>
          <a:bodyPr wrap="none" lIns="0" tIns="0" rIns="0" bIns="0" rtlCol="0">
            <a:spAutoFit/>
          </a:bodyPr>
          <a:lstStyle/>
          <a:p>
            <a:r>
              <a:rPr lang="en-US" sz="1224" spc="-71" dirty="0">
                <a:solidFill>
                  <a:schemeClr val="tx1">
                    <a:lumMod val="65000"/>
                    <a:lumOff val="35000"/>
                  </a:schemeClr>
                </a:solidFill>
              </a:rPr>
              <a:t>&lt;&lt;Reference&gt;&gt;</a:t>
            </a:r>
          </a:p>
        </p:txBody>
      </p:sp>
      <p:sp>
        <p:nvSpPr>
          <p:cNvPr id="44" name="TextBox 4"/>
          <p:cNvSpPr txBox="1"/>
          <p:nvPr/>
        </p:nvSpPr>
        <p:spPr>
          <a:xfrm>
            <a:off x="3606593" y="5360144"/>
            <a:ext cx="4200393" cy="955202"/>
          </a:xfrm>
          <a:prstGeom prst="rect">
            <a:avLst/>
          </a:prstGeom>
          <a:solidFill>
            <a:srgbClr val="505050"/>
          </a:solidFill>
          <a:ln w="19050">
            <a:noFill/>
            <a:prstDash val="solid"/>
            <a:miter lim="800000"/>
          </a:ln>
          <a:effectLst/>
        </p:spPr>
        <p:txBody>
          <a:bodyPr wrap="square" lIns="58176" tIns="29089" rIns="93083" bIns="29089"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28" dirty="0"/>
              <a:t>UX component or elements are rendered using CSOM with JavaScript stored either in SharePoint or centrally outside fo the SharePoint, for example in provider hosted app site.</a:t>
            </a:r>
            <a:endParaRPr lang="en-US" sz="1428" dirty="0"/>
          </a:p>
        </p:txBody>
      </p:sp>
      <p:grpSp>
        <p:nvGrpSpPr>
          <p:cNvPr id="45" name="Group 44"/>
          <p:cNvGrpSpPr/>
          <p:nvPr/>
        </p:nvGrpSpPr>
        <p:grpSpPr>
          <a:xfrm>
            <a:off x="9684784" y="4741279"/>
            <a:ext cx="524505" cy="524505"/>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058">
                <a:lnSpc>
                  <a:spcPct val="90000"/>
                </a:lnSpc>
                <a:spcBef>
                  <a:spcPct val="0"/>
                </a:spcBef>
                <a:spcAft>
                  <a:spcPct val="35000"/>
                </a:spcAft>
              </a:pPr>
              <a:r>
                <a:rPr lang="fi-FI" sz="2398" dirty="0"/>
                <a:t>3</a:t>
              </a:r>
              <a:endParaRPr lang="en-US" sz="2398" dirty="0"/>
            </a:p>
          </p:txBody>
        </p:sp>
      </p:grpSp>
      <p:cxnSp>
        <p:nvCxnSpPr>
          <p:cNvPr id="43" name="Straight Connector 42"/>
          <p:cNvCxnSpPr/>
          <p:nvPr/>
        </p:nvCxnSpPr>
        <p:spPr>
          <a:xfrm flipV="1">
            <a:off x="7517723" y="4959601"/>
            <a:ext cx="551407" cy="628917"/>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435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anim calcmode="lin" valueType="num">
                                      <p:cBhvr>
                                        <p:cTn id="35" dur="1000" fill="hold"/>
                                        <p:tgtEl>
                                          <p:spTgt spid="40"/>
                                        </p:tgtEl>
                                        <p:attrNameLst>
                                          <p:attrName>ppt_x</p:attrName>
                                        </p:attrNameLst>
                                      </p:cBhvr>
                                      <p:tavLst>
                                        <p:tav tm="0">
                                          <p:val>
                                            <p:strVal val="#ppt_x"/>
                                          </p:val>
                                        </p:tav>
                                        <p:tav tm="100000">
                                          <p:val>
                                            <p:strVal val="#ppt_x"/>
                                          </p:val>
                                        </p:tav>
                                      </p:tavLst>
                                    </p:anim>
                                    <p:anim calcmode="lin" valueType="num">
                                      <p:cBhvr>
                                        <p:cTn id="36" dur="1000" fill="hold"/>
                                        <p:tgtEl>
                                          <p:spTgt spid="4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anim calcmode="lin" valueType="num">
                                      <p:cBhvr>
                                        <p:cTn id="57" dur="1000" fill="hold"/>
                                        <p:tgtEl>
                                          <p:spTgt spid="43"/>
                                        </p:tgtEl>
                                        <p:attrNameLst>
                                          <p:attrName>ppt_x</p:attrName>
                                        </p:attrNameLst>
                                      </p:cBhvr>
                                      <p:tavLst>
                                        <p:tav tm="0">
                                          <p:val>
                                            <p:strVal val="#ppt_x"/>
                                          </p:val>
                                        </p:tav>
                                        <p:tav tm="100000">
                                          <p:val>
                                            <p:strVal val="#ppt_x"/>
                                          </p:val>
                                        </p:tav>
                                      </p:tavLst>
                                    </p:anim>
                                    <p:anim calcmode="lin" valueType="num">
                                      <p:cBhvr>
                                        <p:cTn id="58" dur="1000" fill="hold"/>
                                        <p:tgtEl>
                                          <p:spTgt spid="4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1000"/>
                                        <p:tgtEl>
                                          <p:spTgt spid="45"/>
                                        </p:tgtEl>
                                      </p:cBhvr>
                                    </p:animEffect>
                                    <p:anim calcmode="lin" valueType="num">
                                      <p:cBhvr>
                                        <p:cTn id="72" dur="1000" fill="hold"/>
                                        <p:tgtEl>
                                          <p:spTgt spid="45"/>
                                        </p:tgtEl>
                                        <p:attrNameLst>
                                          <p:attrName>ppt_x</p:attrName>
                                        </p:attrNameLst>
                                      </p:cBhvr>
                                      <p:tavLst>
                                        <p:tav tm="0">
                                          <p:val>
                                            <p:strVal val="#ppt_x"/>
                                          </p:val>
                                        </p:tav>
                                        <p:tav tm="100000">
                                          <p:val>
                                            <p:strVal val="#ppt_x"/>
                                          </p:val>
                                        </p:tav>
                                      </p:tavLst>
                                    </p:anim>
                                    <p:anim calcmode="lin" valueType="num">
                                      <p:cBhvr>
                                        <p:cTn id="73" dur="1000" fill="hold"/>
                                        <p:tgtEl>
                                          <p:spTgt spid="4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fade">
                                      <p:cBhvr>
                                        <p:cTn id="76" dur="1000"/>
                                        <p:tgtEl>
                                          <p:spTgt spid="42">
                                            <p:txEl>
                                              <p:pRg st="0" end="0"/>
                                            </p:txEl>
                                          </p:spTgt>
                                        </p:tgtEl>
                                      </p:cBhvr>
                                    </p:animEffect>
                                    <p:anim calcmode="lin" valueType="num">
                                      <p:cBhvr>
                                        <p:cTn id="7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0" grpId="0"/>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2501" y="2483422"/>
            <a:ext cx="12431473" cy="2203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089" tIns="55089" rIns="55089" bIns="55089" numCol="1" spcCol="0" rtlCol="0" fromWordArt="0" anchor="b" anchorCtr="0" forceAA="0" compatLnSpc="1">
            <a:prstTxWarp prst="textNoShape">
              <a:avLst/>
            </a:prstTxWarp>
            <a:noAutofit/>
          </a:bodyPr>
          <a:lstStyle/>
          <a:p>
            <a:endParaRPr lang="en-US" sz="2040" dirty="0"/>
          </a:p>
        </p:txBody>
      </p:sp>
      <p:sp>
        <p:nvSpPr>
          <p:cNvPr id="71" name="TextBox 70"/>
          <p:cNvSpPr txBox="1"/>
          <p:nvPr/>
        </p:nvSpPr>
        <p:spPr>
          <a:xfrm>
            <a:off x="1320954" y="3588186"/>
            <a:ext cx="1338472" cy="320182"/>
          </a:xfrm>
          <a:prstGeom prst="rect">
            <a:avLst/>
          </a:prstGeom>
          <a:noFill/>
        </p:spPr>
        <p:txBody>
          <a:bodyPr wrap="none" lIns="0" tIns="0" rIns="0" bIns="0" rtlCol="0">
            <a:spAutoFit/>
          </a:bodyPr>
          <a:lstStyle/>
          <a:p>
            <a:r>
              <a:rPr lang="en-US" sz="2040" spc="-71" dirty="0"/>
              <a:t>Introduction</a:t>
            </a:r>
            <a:endParaRPr lang="en-GB" sz="2040" spc="-71" dirty="0"/>
          </a:p>
        </p:txBody>
      </p:sp>
      <p:pic>
        <p:nvPicPr>
          <p:cNvPr id="72" name="Picture 71"/>
          <p:cNvPicPr>
            <a:picLocks noChangeAspect="1"/>
          </p:cNvPicPr>
          <p:nvPr/>
        </p:nvPicPr>
        <p:blipFill>
          <a:blip r:embed="rId2"/>
          <a:stretch>
            <a:fillRect/>
          </a:stretch>
        </p:blipFill>
        <p:spPr>
          <a:xfrm>
            <a:off x="772979" y="3247416"/>
            <a:ext cx="2413166" cy="337506"/>
          </a:xfrm>
          <a:prstGeom prst="rect">
            <a:avLst/>
          </a:prstGeom>
        </p:spPr>
      </p:pic>
      <p:sp>
        <p:nvSpPr>
          <p:cNvPr id="73" name="TextBox 72"/>
          <p:cNvSpPr txBox="1"/>
          <p:nvPr/>
        </p:nvSpPr>
        <p:spPr>
          <a:xfrm>
            <a:off x="3461522" y="3588186"/>
            <a:ext cx="2237871" cy="640363"/>
          </a:xfrm>
          <a:prstGeom prst="rect">
            <a:avLst/>
          </a:prstGeom>
          <a:noFill/>
        </p:spPr>
        <p:txBody>
          <a:bodyPr wrap="none" lIns="0" tIns="0" rIns="0" bIns="0" rtlCol="0">
            <a:spAutoFit/>
          </a:bodyPr>
          <a:lstStyle/>
          <a:p>
            <a:pPr algn="ctr"/>
            <a:r>
              <a:rPr lang="en-US" sz="2040" spc="-71" dirty="0"/>
              <a:t>Themes and other </a:t>
            </a:r>
            <a:br>
              <a:rPr lang="en-US" sz="2040" spc="-71" dirty="0"/>
            </a:br>
            <a:r>
              <a:rPr lang="en-US" sz="2040" spc="-71" dirty="0"/>
              <a:t>branding techniques</a:t>
            </a:r>
            <a:endParaRPr lang="en-GB" sz="2040" spc="-71" dirty="0"/>
          </a:p>
        </p:txBody>
      </p:sp>
      <p:sp>
        <p:nvSpPr>
          <p:cNvPr id="74" name="TextBox 73"/>
          <p:cNvSpPr txBox="1"/>
          <p:nvPr/>
        </p:nvSpPr>
        <p:spPr>
          <a:xfrm>
            <a:off x="6442171" y="3588186"/>
            <a:ext cx="1900007" cy="627864"/>
          </a:xfrm>
          <a:prstGeom prst="rect">
            <a:avLst/>
          </a:prstGeom>
          <a:noFill/>
        </p:spPr>
        <p:txBody>
          <a:bodyPr wrap="none" lIns="0" tIns="0" rIns="0" bIns="0" rtlCol="0">
            <a:spAutoFit/>
          </a:bodyPr>
          <a:lstStyle/>
          <a:p>
            <a:pPr algn="ctr"/>
            <a:r>
              <a:rPr lang="en-US" sz="2040" spc="-71" dirty="0" smtClean="0"/>
              <a:t>Building response</a:t>
            </a:r>
            <a:br>
              <a:rPr lang="en-US" sz="2040" spc="-71" dirty="0" smtClean="0"/>
            </a:br>
            <a:r>
              <a:rPr lang="en-US" sz="2040" spc="-71" dirty="0" smtClean="0"/>
              <a:t>experiences</a:t>
            </a:r>
            <a:endParaRPr lang="en-GB" sz="2040" spc="-71" dirty="0"/>
          </a:p>
        </p:txBody>
      </p:sp>
      <p:sp>
        <p:nvSpPr>
          <p:cNvPr id="75" name="TextBox 74"/>
          <p:cNvSpPr txBox="1"/>
          <p:nvPr/>
        </p:nvSpPr>
        <p:spPr>
          <a:xfrm>
            <a:off x="9313825" y="3588186"/>
            <a:ext cx="2062936" cy="627864"/>
          </a:xfrm>
          <a:prstGeom prst="rect">
            <a:avLst/>
          </a:prstGeom>
          <a:noFill/>
        </p:spPr>
        <p:txBody>
          <a:bodyPr wrap="none" lIns="0" tIns="0" rIns="0" bIns="0" rtlCol="0">
            <a:spAutoFit/>
          </a:bodyPr>
          <a:lstStyle/>
          <a:p>
            <a:pPr algn="ctr"/>
            <a:r>
              <a:rPr lang="en-US" sz="2040" spc="-71" dirty="0" smtClean="0"/>
              <a:t>Controls and other </a:t>
            </a:r>
            <a:br>
              <a:rPr lang="en-US" sz="2040" spc="-71" dirty="0" smtClean="0"/>
            </a:br>
            <a:r>
              <a:rPr lang="en-US" sz="2040" spc="-71" dirty="0" smtClean="0"/>
              <a:t>UX elements</a:t>
            </a:r>
            <a:endParaRPr lang="en-GB" sz="2040" spc="-71" dirty="0"/>
          </a:p>
        </p:txBody>
      </p:sp>
      <p:pic>
        <p:nvPicPr>
          <p:cNvPr id="76" name="Picture 75"/>
          <p:cNvPicPr>
            <a:picLocks noChangeAspect="1"/>
          </p:cNvPicPr>
          <p:nvPr/>
        </p:nvPicPr>
        <p:blipFill>
          <a:blip r:embed="rId3"/>
          <a:stretch>
            <a:fillRect/>
          </a:stretch>
        </p:blipFill>
        <p:spPr>
          <a:xfrm>
            <a:off x="7007252" y="2646463"/>
            <a:ext cx="766949" cy="942586"/>
          </a:xfrm>
          <a:prstGeom prst="rect">
            <a:avLst/>
          </a:prstGeom>
        </p:spPr>
      </p:pic>
      <p:pic>
        <p:nvPicPr>
          <p:cNvPr id="77" name="Picture 76"/>
          <p:cNvPicPr>
            <a:picLocks noChangeAspect="1"/>
          </p:cNvPicPr>
          <p:nvPr/>
        </p:nvPicPr>
        <p:blipFill>
          <a:blip r:embed="rId4"/>
          <a:stretch>
            <a:fillRect/>
          </a:stretch>
        </p:blipFill>
        <p:spPr>
          <a:xfrm>
            <a:off x="4212883" y="2748671"/>
            <a:ext cx="735148" cy="831336"/>
          </a:xfrm>
          <a:prstGeom prst="rect">
            <a:avLst/>
          </a:prstGeom>
        </p:spPr>
      </p:pic>
      <p:grpSp>
        <p:nvGrpSpPr>
          <p:cNvPr id="78" name="Group 77"/>
          <p:cNvGrpSpPr/>
          <p:nvPr/>
        </p:nvGrpSpPr>
        <p:grpSpPr>
          <a:xfrm>
            <a:off x="9966291" y="2748671"/>
            <a:ext cx="838865" cy="933169"/>
            <a:chOff x="5589931" y="2739854"/>
            <a:chExt cx="1008963" cy="1378292"/>
          </a:xfrm>
        </p:grpSpPr>
        <p:pic>
          <p:nvPicPr>
            <p:cNvPr id="79" name="Picture 78"/>
            <p:cNvPicPr>
              <a:picLocks noChangeAspect="1"/>
            </p:cNvPicPr>
            <p:nvPr/>
          </p:nvPicPr>
          <p:blipFill>
            <a:blip r:embed="rId5"/>
            <a:stretch>
              <a:fillRect/>
            </a:stretch>
          </p:blipFill>
          <p:spPr>
            <a:xfrm>
              <a:off x="5589931" y="2739854"/>
              <a:ext cx="157519" cy="1378292"/>
            </a:xfrm>
            <a:prstGeom prst="rect">
              <a:avLst/>
            </a:prstGeom>
          </p:spPr>
        </p:pic>
        <p:pic>
          <p:nvPicPr>
            <p:cNvPr id="80" name="Picture 79"/>
            <p:cNvPicPr>
              <a:picLocks noChangeAspect="1"/>
            </p:cNvPicPr>
            <p:nvPr/>
          </p:nvPicPr>
          <p:blipFill>
            <a:blip r:embed="rId6"/>
            <a:stretch>
              <a:fillRect/>
            </a:stretch>
          </p:blipFill>
          <p:spPr>
            <a:xfrm>
              <a:off x="5867505" y="2739854"/>
              <a:ext cx="170646" cy="1247024"/>
            </a:xfrm>
            <a:prstGeom prst="rect">
              <a:avLst/>
            </a:prstGeom>
          </p:spPr>
        </p:pic>
        <p:pic>
          <p:nvPicPr>
            <p:cNvPr id="81" name="Picture 80"/>
            <p:cNvPicPr>
              <a:picLocks noChangeAspect="1"/>
            </p:cNvPicPr>
            <p:nvPr/>
          </p:nvPicPr>
          <p:blipFill>
            <a:blip r:embed="rId7"/>
            <a:stretch>
              <a:fillRect/>
            </a:stretch>
          </p:blipFill>
          <p:spPr>
            <a:xfrm>
              <a:off x="6191970" y="2739854"/>
              <a:ext cx="406924" cy="1155137"/>
            </a:xfrm>
            <a:prstGeom prst="rect">
              <a:avLst/>
            </a:prstGeom>
          </p:spPr>
        </p:pic>
      </p:grpSp>
    </p:spTree>
    <p:extLst>
      <p:ext uri="{BB962C8B-B14F-4D97-AF65-F5344CB8AC3E}">
        <p14:creationId xmlns:p14="http://schemas.microsoft.com/office/powerpoint/2010/main" val="3123533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anim calcmode="lin" valueType="num">
                                      <p:cBhvr>
                                        <p:cTn id="12" dur="1000" fill="hold"/>
                                        <p:tgtEl>
                                          <p:spTgt spid="72"/>
                                        </p:tgtEl>
                                        <p:attrNameLst>
                                          <p:attrName>ppt_x</p:attrName>
                                        </p:attrNameLst>
                                      </p:cBhvr>
                                      <p:tavLst>
                                        <p:tav tm="0">
                                          <p:val>
                                            <p:strVal val="#ppt_x"/>
                                          </p:val>
                                        </p:tav>
                                        <p:tav tm="100000">
                                          <p:val>
                                            <p:strVal val="#ppt_x"/>
                                          </p:val>
                                        </p:tav>
                                      </p:tavLst>
                                    </p:anim>
                                    <p:anim calcmode="lin" valueType="num">
                                      <p:cBhvr>
                                        <p:cTn id="13" dur="10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1000"/>
                                        <p:tgtEl>
                                          <p:spTgt spid="77"/>
                                        </p:tgtEl>
                                      </p:cBhvr>
                                    </p:animEffect>
                                    <p:anim calcmode="lin" valueType="num">
                                      <p:cBhvr>
                                        <p:cTn id="22" dur="1000" fill="hold"/>
                                        <p:tgtEl>
                                          <p:spTgt spid="77"/>
                                        </p:tgtEl>
                                        <p:attrNameLst>
                                          <p:attrName>ppt_x</p:attrName>
                                        </p:attrNameLst>
                                      </p:cBhvr>
                                      <p:tavLst>
                                        <p:tav tm="0">
                                          <p:val>
                                            <p:strVal val="#ppt_x"/>
                                          </p:val>
                                        </p:tav>
                                        <p:tav tm="100000">
                                          <p:val>
                                            <p:strVal val="#ppt_x"/>
                                          </p:val>
                                        </p:tav>
                                      </p:tavLst>
                                    </p:anim>
                                    <p:anim calcmode="lin" valueType="num">
                                      <p:cBhvr>
                                        <p:cTn id="23" dur="1000" fill="hold"/>
                                        <p:tgtEl>
                                          <p:spTgt spid="7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1000"/>
                                        <p:tgtEl>
                                          <p:spTgt spid="74"/>
                                        </p:tgtEl>
                                      </p:cBhvr>
                                    </p:animEffect>
                                    <p:anim calcmode="lin" valueType="num">
                                      <p:cBhvr>
                                        <p:cTn id="37" dur="1000" fill="hold"/>
                                        <p:tgtEl>
                                          <p:spTgt spid="74"/>
                                        </p:tgtEl>
                                        <p:attrNameLst>
                                          <p:attrName>ppt_x</p:attrName>
                                        </p:attrNameLst>
                                      </p:cBhvr>
                                      <p:tavLst>
                                        <p:tav tm="0">
                                          <p:val>
                                            <p:strVal val="#ppt_x"/>
                                          </p:val>
                                        </p:tav>
                                        <p:tav tm="100000">
                                          <p:val>
                                            <p:strVal val="#ppt_x"/>
                                          </p:val>
                                        </p:tav>
                                      </p:tavLst>
                                    </p:anim>
                                    <p:anim calcmode="lin" valueType="num">
                                      <p:cBhvr>
                                        <p:cTn id="38" dur="1000" fill="hold"/>
                                        <p:tgtEl>
                                          <p:spTgt spid="7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anim calcmode="lin" valueType="num">
                                      <p:cBhvr>
                                        <p:cTn id="42" dur="1000" fill="hold"/>
                                        <p:tgtEl>
                                          <p:spTgt spid="78"/>
                                        </p:tgtEl>
                                        <p:attrNameLst>
                                          <p:attrName>ppt_x</p:attrName>
                                        </p:attrNameLst>
                                      </p:cBhvr>
                                      <p:tavLst>
                                        <p:tav tm="0">
                                          <p:val>
                                            <p:strVal val="#ppt_x"/>
                                          </p:val>
                                        </p:tav>
                                        <p:tav tm="100000">
                                          <p:val>
                                            <p:strVal val="#ppt_x"/>
                                          </p:val>
                                        </p:tav>
                                      </p:tavLst>
                                    </p:anim>
                                    <p:anim calcmode="lin" valueType="num">
                                      <p:cBhvr>
                                        <p:cTn id="43" dur="1000" fill="hold"/>
                                        <p:tgtEl>
                                          <p:spTgt spid="7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1000"/>
                                        <p:tgtEl>
                                          <p:spTgt spid="75"/>
                                        </p:tgtEl>
                                      </p:cBhvr>
                                    </p:animEffect>
                                    <p:anim calcmode="lin" valueType="num">
                                      <p:cBhvr>
                                        <p:cTn id="47" dur="1000" fill="hold"/>
                                        <p:tgtEl>
                                          <p:spTgt spid="75"/>
                                        </p:tgtEl>
                                        <p:attrNameLst>
                                          <p:attrName>ppt_x</p:attrName>
                                        </p:attrNameLst>
                                      </p:cBhvr>
                                      <p:tavLst>
                                        <p:tav tm="0">
                                          <p:val>
                                            <p:strVal val="#ppt_x"/>
                                          </p:val>
                                        </p:tav>
                                        <p:tav tm="100000">
                                          <p:val>
                                            <p:strVal val="#ppt_x"/>
                                          </p:val>
                                        </p:tav>
                                      </p:tavLst>
                                    </p:anim>
                                    <p:anim calcmode="lin" valueType="num">
                                      <p:cBhvr>
                                        <p:cTn id="4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3" grpId="0"/>
      <p:bldP spid="74" grpId="0"/>
      <p:bldP spid="7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136776"/>
            <a:ext cx="10056812" cy="2732799"/>
          </a:xfrm>
        </p:spPr>
        <p:txBody>
          <a:bodyPr/>
          <a:lstStyle/>
          <a:p>
            <a:r>
              <a:rPr lang="en-US" dirty="0" smtClean="0"/>
              <a:t>Demo</a:t>
            </a:r>
            <a:br>
              <a:rPr lang="en-US" dirty="0" smtClean="0"/>
            </a:br>
            <a:r>
              <a:rPr lang="en-US" sz="4000" dirty="0"/>
              <a:t>Embed second level navigation</a:t>
            </a:r>
            <a:r>
              <a:rPr lang="en-GB" sz="3600" dirty="0"/>
              <a:t/>
            </a:r>
            <a:br>
              <a:rPr lang="en-GB" sz="3600" dirty="0"/>
            </a:br>
            <a:endParaRPr lang="en-US" dirty="0"/>
          </a:p>
        </p:txBody>
      </p:sp>
      <p:sp>
        <p:nvSpPr>
          <p:cNvPr id="4" name="Text Placeholder 3"/>
          <p:cNvSpPr>
            <a:spLocks noGrp="1"/>
          </p:cNvSpPr>
          <p:nvPr>
            <p:ph type="body" sz="quarter" idx="12"/>
          </p:nvPr>
        </p:nvSpPr>
        <p:spPr>
          <a:xfrm>
            <a:off x="274639" y="4881266"/>
            <a:ext cx="10058401" cy="572464"/>
          </a:xfrm>
        </p:spPr>
        <p:txBody>
          <a:bodyPr/>
          <a:lstStyle/>
          <a:p>
            <a:r>
              <a:rPr lang="en-US" sz="2000" dirty="0"/>
              <a:t>https://github.com/OfficeDev/PnP/tree/master/Samples/OD4B.NavLinksInjection</a:t>
            </a:r>
          </a:p>
        </p:txBody>
      </p:sp>
    </p:spTree>
    <p:extLst>
      <p:ext uri="{BB962C8B-B14F-4D97-AF65-F5344CB8AC3E}">
        <p14:creationId xmlns:p14="http://schemas.microsoft.com/office/powerpoint/2010/main" val="3062169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507" dirty="0"/>
              <a:t>“JavaScript embedding could be impacted if elements in master are changed?”</a:t>
            </a:r>
            <a:endParaRPr lang="en-GB" sz="5507" dirty="0"/>
          </a:p>
        </p:txBody>
      </p:sp>
      <p:sp>
        <p:nvSpPr>
          <p:cNvPr id="4" name="TextBox 3"/>
          <p:cNvSpPr txBox="1"/>
          <p:nvPr/>
        </p:nvSpPr>
        <p:spPr>
          <a:xfrm>
            <a:off x="3265910" y="5069904"/>
            <a:ext cx="6879001" cy="1246394"/>
          </a:xfrm>
          <a:prstGeom prst="rect">
            <a:avLst/>
          </a:prstGeom>
          <a:noFill/>
        </p:spPr>
        <p:txBody>
          <a:bodyPr wrap="square" rtlCol="0">
            <a:spAutoFit/>
          </a:bodyPr>
          <a:lstStyle/>
          <a:p>
            <a:r>
              <a:rPr lang="en-US" sz="2447" dirty="0">
                <a:latin typeface="Segoe UI" panose="020B0502040204020203" pitchFamily="34" charset="0"/>
                <a:cs typeface="Segoe UI" panose="020B0502040204020203" pitchFamily="34" charset="0"/>
              </a:rPr>
              <a:t>Be aware of any dependency that you take to specific DOM elements. If they change, you could have to rework your scripts.</a:t>
            </a:r>
            <a:endParaRPr lang="en-GB" sz="2447" dirty="0">
              <a:latin typeface="Segoe UI" panose="020B0502040204020203" pitchFamily="34" charset="0"/>
              <a:cs typeface="Segoe UI" panose="020B0502040204020203" pitchFamily="34" charset="0"/>
            </a:endParaRPr>
          </a:p>
        </p:txBody>
      </p:sp>
      <p:sp>
        <p:nvSpPr>
          <p:cNvPr id="5" name="TextBox 4"/>
          <p:cNvSpPr txBox="1"/>
          <p:nvPr/>
        </p:nvSpPr>
        <p:spPr>
          <a:xfrm>
            <a:off x="3265909" y="3857302"/>
            <a:ext cx="4212717" cy="1502356"/>
          </a:xfrm>
          <a:prstGeom prst="rect">
            <a:avLst/>
          </a:prstGeom>
          <a:noFill/>
        </p:spPr>
        <p:txBody>
          <a:bodyPr wrap="none" rtlCol="0">
            <a:spAutoFit/>
          </a:bodyPr>
          <a:lstStyle/>
          <a:p>
            <a:r>
              <a:rPr lang="en-US" sz="8972" dirty="0">
                <a:latin typeface="Segoe UI" panose="020B0502040204020203" pitchFamily="34" charset="0"/>
                <a:cs typeface="Segoe UI" panose="020B0502040204020203" pitchFamily="34" charset="0"/>
              </a:rPr>
              <a:t>Correct.</a:t>
            </a:r>
            <a:endParaRPr lang="en-GB" sz="8972"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41704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17" name="Rectangle 16"/>
          <p:cNvSpPr/>
          <p:nvPr/>
        </p:nvSpPr>
        <p:spPr bwMode="auto">
          <a:xfrm>
            <a:off x="2501" y="2483422"/>
            <a:ext cx="12431473" cy="2203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089" tIns="55089" rIns="55089" bIns="55089" numCol="1" spcCol="0" rtlCol="0" fromWordArt="0" anchor="b" anchorCtr="0" forceAA="0" compatLnSpc="1">
            <a:prstTxWarp prst="textNoShape">
              <a:avLst/>
            </a:prstTxWarp>
            <a:noAutofit/>
          </a:bodyPr>
          <a:lstStyle/>
          <a:p>
            <a:endParaRPr lang="en-US" sz="2040" dirty="0"/>
          </a:p>
        </p:txBody>
      </p:sp>
      <p:pic>
        <p:nvPicPr>
          <p:cNvPr id="18" name="Picture 17"/>
          <p:cNvPicPr>
            <a:picLocks noChangeAspect="1"/>
          </p:cNvPicPr>
          <p:nvPr/>
        </p:nvPicPr>
        <p:blipFill>
          <a:blip r:embed="rId3"/>
          <a:stretch>
            <a:fillRect/>
          </a:stretch>
        </p:blipFill>
        <p:spPr>
          <a:xfrm>
            <a:off x="1402047" y="2726299"/>
            <a:ext cx="1090221" cy="855754"/>
          </a:xfrm>
          <a:prstGeom prst="rect">
            <a:avLst/>
          </a:prstGeom>
        </p:spPr>
      </p:pic>
      <p:sp>
        <p:nvSpPr>
          <p:cNvPr id="19" name="TextBox 18"/>
          <p:cNvSpPr txBox="1"/>
          <p:nvPr/>
        </p:nvSpPr>
        <p:spPr>
          <a:xfrm>
            <a:off x="1199871" y="3594319"/>
            <a:ext cx="1494573" cy="640363"/>
          </a:xfrm>
          <a:prstGeom prst="rect">
            <a:avLst/>
          </a:prstGeom>
          <a:noFill/>
        </p:spPr>
        <p:txBody>
          <a:bodyPr wrap="none" lIns="0" tIns="0" rIns="0" bIns="0" rtlCol="0">
            <a:spAutoFit/>
          </a:bodyPr>
          <a:lstStyle/>
          <a:p>
            <a:pPr algn="ctr"/>
            <a:r>
              <a:rPr lang="en-US" sz="2040" spc="-71" dirty="0"/>
              <a:t>Avoid custom</a:t>
            </a:r>
            <a:br>
              <a:rPr lang="en-US" sz="2040" spc="-71" dirty="0"/>
            </a:br>
            <a:r>
              <a:rPr lang="en-US" sz="2040" spc="-71" dirty="0"/>
              <a:t>master pages</a:t>
            </a:r>
            <a:endParaRPr lang="en-GB" sz="2040" spc="-71" dirty="0"/>
          </a:p>
        </p:txBody>
      </p:sp>
      <p:sp>
        <p:nvSpPr>
          <p:cNvPr id="20" name="TextBox 19"/>
          <p:cNvSpPr txBox="1"/>
          <p:nvPr/>
        </p:nvSpPr>
        <p:spPr>
          <a:xfrm>
            <a:off x="3759080" y="3588186"/>
            <a:ext cx="1642762" cy="960545"/>
          </a:xfrm>
          <a:prstGeom prst="rect">
            <a:avLst/>
          </a:prstGeom>
          <a:noFill/>
        </p:spPr>
        <p:txBody>
          <a:bodyPr wrap="none" lIns="0" tIns="0" rIns="0" bIns="0" rtlCol="0">
            <a:spAutoFit/>
          </a:bodyPr>
          <a:lstStyle/>
          <a:p>
            <a:pPr algn="ctr"/>
            <a:r>
              <a:rPr lang="en-US" sz="2040" spc="-71" dirty="0"/>
              <a:t>Use Office 365 </a:t>
            </a:r>
            <a:br>
              <a:rPr lang="en-US" sz="2040" spc="-71" dirty="0"/>
            </a:br>
            <a:r>
              <a:rPr lang="en-US" sz="2040" spc="-71" dirty="0" smtClean="0"/>
              <a:t>theme </a:t>
            </a:r>
            <a:r>
              <a:rPr lang="en-US" sz="2040" spc="-71" dirty="0"/>
              <a:t>when</a:t>
            </a:r>
            <a:br>
              <a:rPr lang="en-US" sz="2040" spc="-71" dirty="0"/>
            </a:br>
            <a:r>
              <a:rPr lang="en-US" sz="2040" spc="-71" dirty="0"/>
              <a:t>possible</a:t>
            </a:r>
            <a:endParaRPr lang="en-GB" sz="2040" spc="-71" dirty="0"/>
          </a:p>
        </p:txBody>
      </p:sp>
      <p:sp>
        <p:nvSpPr>
          <p:cNvPr id="21" name="TextBox 20"/>
          <p:cNvSpPr txBox="1"/>
          <p:nvPr/>
        </p:nvSpPr>
        <p:spPr>
          <a:xfrm>
            <a:off x="6582494" y="3588186"/>
            <a:ext cx="1619351" cy="640363"/>
          </a:xfrm>
          <a:prstGeom prst="rect">
            <a:avLst/>
          </a:prstGeom>
          <a:noFill/>
        </p:spPr>
        <p:txBody>
          <a:bodyPr wrap="none" lIns="0" tIns="0" rIns="0" bIns="0" rtlCol="0">
            <a:spAutoFit/>
          </a:bodyPr>
          <a:lstStyle/>
          <a:p>
            <a:pPr algn="ctr"/>
            <a:r>
              <a:rPr lang="en-US" sz="2040" spc="-71" dirty="0"/>
              <a:t>Consider using</a:t>
            </a:r>
            <a:br>
              <a:rPr lang="en-US" sz="2040" spc="-71" dirty="0"/>
            </a:br>
            <a:r>
              <a:rPr lang="en-US" sz="2040" spc="-71" dirty="0"/>
              <a:t>Alternate CSS</a:t>
            </a:r>
            <a:endParaRPr lang="en-GB" sz="2040" spc="-71" dirty="0"/>
          </a:p>
        </p:txBody>
      </p:sp>
      <p:sp>
        <p:nvSpPr>
          <p:cNvPr id="22" name="TextBox 21"/>
          <p:cNvSpPr txBox="1"/>
          <p:nvPr/>
        </p:nvSpPr>
        <p:spPr>
          <a:xfrm>
            <a:off x="8868241" y="3606935"/>
            <a:ext cx="2770706" cy="941796"/>
          </a:xfrm>
          <a:prstGeom prst="rect">
            <a:avLst/>
          </a:prstGeom>
          <a:noFill/>
        </p:spPr>
        <p:txBody>
          <a:bodyPr wrap="square" lIns="0" tIns="0" rIns="0" bIns="0" rtlCol="0">
            <a:spAutoFit/>
          </a:bodyPr>
          <a:lstStyle/>
          <a:p>
            <a:pPr algn="ctr"/>
            <a:r>
              <a:rPr lang="en-US" sz="2040" spc="-71" dirty="0" smtClean="0"/>
              <a:t>JavaScript Embed for control and UX components</a:t>
            </a:r>
            <a:endParaRPr lang="en-GB" sz="2040" spc="-71" dirty="0"/>
          </a:p>
        </p:txBody>
      </p:sp>
      <p:pic>
        <p:nvPicPr>
          <p:cNvPr id="25" name="Picture 24"/>
          <p:cNvPicPr>
            <a:picLocks noChangeAspect="1"/>
          </p:cNvPicPr>
          <p:nvPr/>
        </p:nvPicPr>
        <p:blipFill>
          <a:blip r:embed="rId4"/>
          <a:stretch>
            <a:fillRect/>
          </a:stretch>
        </p:blipFill>
        <p:spPr>
          <a:xfrm>
            <a:off x="6777205" y="2655575"/>
            <a:ext cx="1229927" cy="938743"/>
          </a:xfrm>
          <a:prstGeom prst="rect">
            <a:avLst/>
          </a:prstGeom>
        </p:spPr>
      </p:pic>
      <p:pic>
        <p:nvPicPr>
          <p:cNvPr id="26" name="Picture 25"/>
          <p:cNvPicPr>
            <a:picLocks noChangeAspect="1"/>
          </p:cNvPicPr>
          <p:nvPr/>
        </p:nvPicPr>
        <p:blipFill>
          <a:blip r:embed="rId5"/>
          <a:stretch>
            <a:fillRect/>
          </a:stretch>
        </p:blipFill>
        <p:spPr>
          <a:xfrm>
            <a:off x="4112016" y="2655575"/>
            <a:ext cx="936887" cy="926478"/>
          </a:xfrm>
          <a:prstGeom prst="rect">
            <a:avLst/>
          </a:prstGeom>
        </p:spPr>
      </p:pic>
      <p:pic>
        <p:nvPicPr>
          <p:cNvPr id="27" name="Picture 26"/>
          <p:cNvPicPr>
            <a:picLocks noChangeAspect="1"/>
          </p:cNvPicPr>
          <p:nvPr/>
        </p:nvPicPr>
        <p:blipFill>
          <a:blip r:embed="rId6"/>
          <a:stretch>
            <a:fillRect/>
          </a:stretch>
        </p:blipFill>
        <p:spPr>
          <a:xfrm>
            <a:off x="9852258" y="2740237"/>
            <a:ext cx="986076" cy="854082"/>
          </a:xfrm>
          <a:prstGeom prst="rect">
            <a:avLst/>
          </a:prstGeom>
        </p:spPr>
      </p:pic>
    </p:spTree>
    <p:extLst>
      <p:ext uri="{BB962C8B-B14F-4D97-AF65-F5344CB8AC3E}">
        <p14:creationId xmlns:p14="http://schemas.microsoft.com/office/powerpoint/2010/main" val="1460114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1560846" y="1896570"/>
            <a:ext cx="4720410" cy="42211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0" tIns="109594" rIns="136990" bIns="109594" numCol="1" spcCol="0" rtlCol="0" fromWordArt="0" anchor="t" anchorCtr="0" forceAA="0" compatLnSpc="1">
            <a:prstTxWarp prst="textNoShape">
              <a:avLst/>
            </a:prstTxWarp>
            <a:noAutofit/>
          </a:bodyPr>
          <a:lstStyle/>
          <a:p>
            <a:pPr algn="ctr" defTabSz="698505">
              <a:lnSpc>
                <a:spcPct val="90000"/>
              </a:lnSpc>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17637" y="4289350"/>
            <a:ext cx="5100517" cy="2480921"/>
          </a:xfrm>
          <a:prstGeom prst="rect">
            <a:avLst/>
          </a:prstGeom>
          <a:noFill/>
        </p:spPr>
        <p:txBody>
          <a:bodyPr wrap="square" lIns="136990" tIns="109594" rIns="136990" bIns="109594" rtlCol="0">
            <a:spAutoFit/>
          </a:bodyPr>
          <a:lstStyle/>
          <a:p>
            <a:pPr defTabSz="698572">
              <a:lnSpc>
                <a:spcPct val="90000"/>
              </a:lnSpc>
              <a:spcAft>
                <a:spcPts val="450"/>
              </a:spcAft>
            </a:pPr>
            <a:r>
              <a:rPr lang="en-US" sz="3600" u="sng" dirty="0">
                <a:solidFill>
                  <a:schemeClr val="tx1">
                    <a:lumMod val="50000"/>
                    <a:lumOff val="50000"/>
                  </a:schemeClr>
                </a:solidFill>
                <a:latin typeface="Segoe UI Light"/>
              </a:rPr>
              <a:t>aka.ms/</a:t>
            </a:r>
            <a:r>
              <a:rPr lang="en-US" sz="3600" u="sng" dirty="0" err="1">
                <a:solidFill>
                  <a:schemeClr val="tx1">
                    <a:lumMod val="50000"/>
                    <a:lumOff val="50000"/>
                  </a:schemeClr>
                </a:solidFill>
                <a:latin typeface="Segoe UI Light"/>
              </a:rPr>
              <a:t>OfficeDevPnP</a:t>
            </a:r>
            <a:endParaRPr lang="en-US" sz="3600" u="sng" dirty="0">
              <a:solidFill>
                <a:schemeClr val="tx1">
                  <a:lumMod val="50000"/>
                  <a:lumOff val="50000"/>
                </a:schemeClr>
              </a:solidFill>
              <a:latin typeface="Segoe UI Light"/>
            </a:endParaRPr>
          </a:p>
          <a:p>
            <a:pPr defTabSz="698572">
              <a:lnSpc>
                <a:spcPct val="90000"/>
              </a:lnSpc>
              <a:spcAft>
                <a:spcPts val="450"/>
              </a:spcAft>
            </a:pPr>
            <a:endParaRPr lang="en-US" sz="2400" u="sng" dirty="0">
              <a:solidFill>
                <a:schemeClr val="tx1">
                  <a:lumMod val="50000"/>
                  <a:lumOff val="50000"/>
                </a:schemeClr>
              </a:solidFill>
              <a:latin typeface="Segoe UI Light"/>
            </a:endParaRPr>
          </a:p>
          <a:p>
            <a:pPr defTabSz="698572">
              <a:lnSpc>
                <a:spcPct val="90000"/>
              </a:lnSpc>
              <a:spcAft>
                <a:spcPts val="450"/>
              </a:spcAft>
            </a:pPr>
            <a:r>
              <a:rPr lang="en-US" sz="2000" u="sng" dirty="0">
                <a:solidFill>
                  <a:schemeClr val="tx1">
                    <a:lumMod val="50000"/>
                    <a:lumOff val="50000"/>
                  </a:schemeClr>
                </a:solidFill>
                <a:latin typeface="Segoe UI Light"/>
              </a:rPr>
              <a:t>aka.ms/</a:t>
            </a:r>
            <a:r>
              <a:rPr lang="en-US" sz="2000" u="sng" dirty="0" err="1">
                <a:solidFill>
                  <a:schemeClr val="tx1">
                    <a:lumMod val="50000"/>
                    <a:lumOff val="50000"/>
                  </a:schemeClr>
                </a:solidFill>
                <a:latin typeface="Segoe UI Light"/>
              </a:rPr>
              <a:t>OfficeDevPnPYammer</a:t>
            </a:r>
            <a:endParaRPr lang="en-US" sz="2000" u="sng" dirty="0">
              <a:solidFill>
                <a:schemeClr val="tx1">
                  <a:lumMod val="50000"/>
                  <a:lumOff val="50000"/>
                </a:schemeClr>
              </a:solidFill>
              <a:latin typeface="Segoe UI Light"/>
            </a:endParaRPr>
          </a:p>
          <a:p>
            <a:pPr defTabSz="698572">
              <a:lnSpc>
                <a:spcPct val="90000"/>
              </a:lnSpc>
              <a:spcAft>
                <a:spcPts val="450"/>
              </a:spcAft>
            </a:pPr>
            <a:r>
              <a:rPr lang="en-US" sz="2000" u="sng" dirty="0">
                <a:solidFill>
                  <a:schemeClr val="tx1">
                    <a:lumMod val="50000"/>
                    <a:lumOff val="50000"/>
                  </a:schemeClr>
                </a:solidFill>
                <a:latin typeface="Segoe UI Light"/>
              </a:rPr>
              <a:t>aka.ms/</a:t>
            </a:r>
            <a:r>
              <a:rPr lang="en-US" sz="2000" u="sng" dirty="0" err="1">
                <a:solidFill>
                  <a:schemeClr val="tx1">
                    <a:lumMod val="50000"/>
                    <a:lumOff val="50000"/>
                  </a:schemeClr>
                </a:solidFill>
                <a:latin typeface="Segoe UI Light"/>
              </a:rPr>
              <a:t>OfficeDevPnPMSDN</a:t>
            </a:r>
            <a:endParaRPr lang="en-US" sz="2000" u="sng" dirty="0">
              <a:solidFill>
                <a:schemeClr val="tx1">
                  <a:lumMod val="50000"/>
                  <a:lumOff val="50000"/>
                </a:schemeClr>
              </a:solidFill>
              <a:latin typeface="Segoe UI Light"/>
            </a:endParaRPr>
          </a:p>
          <a:p>
            <a:pPr defTabSz="698572">
              <a:lnSpc>
                <a:spcPct val="90000"/>
              </a:lnSpc>
              <a:spcAft>
                <a:spcPts val="450"/>
              </a:spcAft>
            </a:pPr>
            <a:r>
              <a:rPr lang="en-US" sz="2000" u="sng" dirty="0">
                <a:solidFill>
                  <a:schemeClr val="tx1">
                    <a:lumMod val="50000"/>
                    <a:lumOff val="50000"/>
                  </a:schemeClr>
                </a:solidFill>
                <a:latin typeface="Segoe UI Light"/>
              </a:rPr>
              <a:t>aka.ms/</a:t>
            </a:r>
            <a:r>
              <a:rPr lang="en-US" sz="2000" u="sng" dirty="0" err="1">
                <a:solidFill>
                  <a:schemeClr val="tx1">
                    <a:lumMod val="50000"/>
                    <a:lumOff val="50000"/>
                  </a:schemeClr>
                </a:solidFill>
                <a:latin typeface="Segoe UI Light"/>
              </a:rPr>
              <a:t>OfficeDevPnPVideos</a:t>
            </a:r>
            <a:endParaRPr lang="en-US" sz="2000" u="sng" dirty="0">
              <a:solidFill>
                <a:schemeClr val="tx1">
                  <a:lumMod val="50000"/>
                  <a:lumOff val="50000"/>
                </a:schemeClr>
              </a:solidFill>
              <a:latin typeface="Segoe UI Light"/>
            </a:endParaRPr>
          </a:p>
          <a:p>
            <a:pPr defTabSz="698572">
              <a:lnSpc>
                <a:spcPct val="90000"/>
              </a:lnSpc>
              <a:spcAft>
                <a:spcPts val="450"/>
              </a:spcAft>
            </a:pPr>
            <a:r>
              <a:rPr lang="en-US" sz="2000" u="sng" dirty="0">
                <a:solidFill>
                  <a:schemeClr val="tx1">
                    <a:lumMod val="50000"/>
                    <a:lumOff val="50000"/>
                  </a:schemeClr>
                </a:solidFill>
                <a:latin typeface="Segoe UI Light"/>
              </a:rPr>
              <a:t>aka.ms/</a:t>
            </a:r>
            <a:r>
              <a:rPr lang="en-US" sz="2000" u="sng" dirty="0" err="1">
                <a:solidFill>
                  <a:schemeClr val="tx1">
                    <a:lumMod val="50000"/>
                    <a:lumOff val="50000"/>
                  </a:schemeClr>
                </a:solidFill>
                <a:latin typeface="Segoe UI Light"/>
              </a:rPr>
              <a:t>OfficeDevPnPTraining</a:t>
            </a:r>
            <a:endParaRPr lang="en-US" sz="2800" u="sng" dirty="0">
              <a:solidFill>
                <a:schemeClr val="tx1">
                  <a:lumMod val="50000"/>
                  <a:lumOff val="50000"/>
                </a:schemeClr>
              </a:solidFill>
              <a:latin typeface="Segoe UI Light"/>
            </a:endParaRPr>
          </a:p>
        </p:txBody>
      </p:sp>
      <p:sp>
        <p:nvSpPr>
          <p:cNvPr id="7" name="TextBox 6"/>
          <p:cNvSpPr txBox="1"/>
          <p:nvPr/>
        </p:nvSpPr>
        <p:spPr>
          <a:xfrm>
            <a:off x="610206" y="2720093"/>
            <a:ext cx="6217907" cy="1054585"/>
          </a:xfrm>
          <a:prstGeom prst="rect">
            <a:avLst/>
          </a:prstGeom>
          <a:noFill/>
        </p:spPr>
        <p:txBody>
          <a:bodyPr wrap="none" rtlCol="0">
            <a:spAutoFit/>
          </a:bodyPr>
          <a:lstStyle/>
          <a:p>
            <a:pPr algn="ctr"/>
            <a:r>
              <a:rPr lang="en-US" sz="6119" dirty="0">
                <a:latin typeface="Segoe UI Light" panose="020B0502040204020203" pitchFamily="34" charset="0"/>
                <a:cs typeface="Segoe UI Light" panose="020B0502040204020203" pitchFamily="34" charset="0"/>
              </a:rPr>
              <a:t>“Sharing is caring”</a:t>
            </a:r>
            <a:endParaRPr lang="en-GB" sz="6119"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7442373" y="0"/>
            <a:ext cx="4997370" cy="12001831"/>
          </a:xfrm>
          <a:prstGeom prst="rect">
            <a:avLst/>
          </a:prstGeom>
        </p:spPr>
      </p:pic>
      <p:pic>
        <p:nvPicPr>
          <p:cNvPr id="8" name="Picture 7"/>
          <p:cNvPicPr>
            <a:picLocks noChangeAspect="1"/>
          </p:cNvPicPr>
          <p:nvPr/>
        </p:nvPicPr>
        <p:blipFill>
          <a:blip r:embed="rId4"/>
          <a:stretch>
            <a:fillRect/>
          </a:stretch>
        </p:blipFill>
        <p:spPr>
          <a:xfrm>
            <a:off x="0" y="0"/>
            <a:ext cx="5761219" cy="2548349"/>
          </a:xfrm>
          <a:prstGeom prst="rect">
            <a:avLst/>
          </a:prstGeom>
        </p:spPr>
      </p:pic>
    </p:spTree>
    <p:extLst>
      <p:ext uri="{BB962C8B-B14F-4D97-AF65-F5344CB8AC3E}">
        <p14:creationId xmlns:p14="http://schemas.microsoft.com/office/powerpoint/2010/main" val="2796477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2501" y="2483422"/>
            <a:ext cx="12431473" cy="2203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089" tIns="55089" rIns="55089" bIns="55089" numCol="1" spcCol="0" rtlCol="0" fromWordArt="0" anchor="b" anchorCtr="0" forceAA="0" compatLnSpc="1">
            <a:prstTxWarp prst="textNoShape">
              <a:avLst/>
            </a:prstTxWarp>
            <a:noAutofit/>
          </a:bodyPr>
          <a:lstStyle/>
          <a:p>
            <a:endParaRPr lang="en-US" sz="2040" dirty="0"/>
          </a:p>
        </p:txBody>
      </p:sp>
      <p:pic>
        <p:nvPicPr>
          <p:cNvPr id="18" name="Picture 17"/>
          <p:cNvPicPr>
            <a:picLocks noChangeAspect="1"/>
          </p:cNvPicPr>
          <p:nvPr/>
        </p:nvPicPr>
        <p:blipFill>
          <a:blip r:embed="rId3"/>
          <a:stretch>
            <a:fillRect/>
          </a:stretch>
        </p:blipFill>
        <p:spPr>
          <a:xfrm>
            <a:off x="1402047" y="2726299"/>
            <a:ext cx="1090221" cy="855754"/>
          </a:xfrm>
          <a:prstGeom prst="rect">
            <a:avLst/>
          </a:prstGeom>
        </p:spPr>
      </p:pic>
      <p:sp>
        <p:nvSpPr>
          <p:cNvPr id="19" name="TextBox 18"/>
          <p:cNvSpPr txBox="1"/>
          <p:nvPr/>
        </p:nvSpPr>
        <p:spPr>
          <a:xfrm>
            <a:off x="1199871" y="3594319"/>
            <a:ext cx="1494573" cy="640363"/>
          </a:xfrm>
          <a:prstGeom prst="rect">
            <a:avLst/>
          </a:prstGeom>
          <a:noFill/>
        </p:spPr>
        <p:txBody>
          <a:bodyPr wrap="none" lIns="0" tIns="0" rIns="0" bIns="0" rtlCol="0">
            <a:spAutoFit/>
          </a:bodyPr>
          <a:lstStyle/>
          <a:p>
            <a:pPr algn="ctr"/>
            <a:r>
              <a:rPr lang="en-US" sz="2040" spc="-71" dirty="0"/>
              <a:t>Avoid custom</a:t>
            </a:r>
            <a:br>
              <a:rPr lang="en-US" sz="2040" spc="-71" dirty="0"/>
            </a:br>
            <a:r>
              <a:rPr lang="en-US" sz="2040" spc="-71" dirty="0"/>
              <a:t>master pages</a:t>
            </a:r>
            <a:endParaRPr lang="en-GB" sz="2040" spc="-71" dirty="0"/>
          </a:p>
        </p:txBody>
      </p:sp>
      <p:sp>
        <p:nvSpPr>
          <p:cNvPr id="20" name="TextBox 19"/>
          <p:cNvSpPr txBox="1"/>
          <p:nvPr/>
        </p:nvSpPr>
        <p:spPr>
          <a:xfrm>
            <a:off x="3759080" y="3588186"/>
            <a:ext cx="1642762" cy="960545"/>
          </a:xfrm>
          <a:prstGeom prst="rect">
            <a:avLst/>
          </a:prstGeom>
          <a:noFill/>
        </p:spPr>
        <p:txBody>
          <a:bodyPr wrap="none" lIns="0" tIns="0" rIns="0" bIns="0" rtlCol="0">
            <a:spAutoFit/>
          </a:bodyPr>
          <a:lstStyle/>
          <a:p>
            <a:pPr algn="ctr"/>
            <a:r>
              <a:rPr lang="en-US" sz="2040" spc="-71" dirty="0"/>
              <a:t>Use Office 365 </a:t>
            </a:r>
            <a:br>
              <a:rPr lang="en-US" sz="2040" spc="-71" dirty="0"/>
            </a:br>
            <a:r>
              <a:rPr lang="en-US" sz="2040" spc="-71" dirty="0"/>
              <a:t>themes when</a:t>
            </a:r>
            <a:br>
              <a:rPr lang="en-US" sz="2040" spc="-71" dirty="0"/>
            </a:br>
            <a:r>
              <a:rPr lang="en-US" sz="2040" spc="-71" dirty="0"/>
              <a:t>possible</a:t>
            </a:r>
            <a:endParaRPr lang="en-GB" sz="2040" spc="-71" dirty="0"/>
          </a:p>
        </p:txBody>
      </p:sp>
      <p:sp>
        <p:nvSpPr>
          <p:cNvPr id="21" name="TextBox 20"/>
          <p:cNvSpPr txBox="1"/>
          <p:nvPr/>
        </p:nvSpPr>
        <p:spPr>
          <a:xfrm>
            <a:off x="6325824" y="3588186"/>
            <a:ext cx="2132699" cy="941796"/>
          </a:xfrm>
          <a:prstGeom prst="rect">
            <a:avLst/>
          </a:prstGeom>
          <a:noFill/>
        </p:spPr>
        <p:txBody>
          <a:bodyPr wrap="none" lIns="0" tIns="0" rIns="0" bIns="0" rtlCol="0">
            <a:spAutoFit/>
          </a:bodyPr>
          <a:lstStyle/>
          <a:p>
            <a:pPr algn="ctr"/>
            <a:r>
              <a:rPr lang="en-US" sz="2040" spc="-71" dirty="0" smtClean="0"/>
              <a:t>Alternate CSS</a:t>
            </a:r>
            <a:br>
              <a:rPr lang="en-US" sz="2040" spc="-71" dirty="0" smtClean="0"/>
            </a:br>
            <a:r>
              <a:rPr lang="en-US" sz="2040" spc="-71" dirty="0" smtClean="0"/>
              <a:t>for advance settings</a:t>
            </a:r>
            <a:br>
              <a:rPr lang="en-US" sz="2040" spc="-71" dirty="0" smtClean="0"/>
            </a:br>
            <a:r>
              <a:rPr lang="en-US" sz="2040" spc="-71" dirty="0" smtClean="0"/>
              <a:t>and responsive</a:t>
            </a:r>
            <a:endParaRPr lang="en-GB" sz="2040" spc="-71" dirty="0"/>
          </a:p>
        </p:txBody>
      </p:sp>
      <p:sp>
        <p:nvSpPr>
          <p:cNvPr id="22" name="TextBox 21"/>
          <p:cNvSpPr txBox="1"/>
          <p:nvPr/>
        </p:nvSpPr>
        <p:spPr>
          <a:xfrm>
            <a:off x="8868241" y="3606935"/>
            <a:ext cx="2770706" cy="941796"/>
          </a:xfrm>
          <a:prstGeom prst="rect">
            <a:avLst/>
          </a:prstGeom>
          <a:noFill/>
        </p:spPr>
        <p:txBody>
          <a:bodyPr wrap="square" lIns="0" tIns="0" rIns="0" bIns="0" rtlCol="0">
            <a:spAutoFit/>
          </a:bodyPr>
          <a:lstStyle/>
          <a:p>
            <a:pPr algn="ctr"/>
            <a:r>
              <a:rPr lang="en-US" sz="2040" spc="-71" dirty="0" smtClean="0"/>
              <a:t>JavaScript Embed for control and UX components</a:t>
            </a:r>
            <a:endParaRPr lang="en-GB" sz="2040" spc="-71" dirty="0"/>
          </a:p>
        </p:txBody>
      </p:sp>
      <p:pic>
        <p:nvPicPr>
          <p:cNvPr id="25" name="Picture 24"/>
          <p:cNvPicPr>
            <a:picLocks noChangeAspect="1"/>
          </p:cNvPicPr>
          <p:nvPr/>
        </p:nvPicPr>
        <p:blipFill>
          <a:blip r:embed="rId4"/>
          <a:stretch>
            <a:fillRect/>
          </a:stretch>
        </p:blipFill>
        <p:spPr>
          <a:xfrm>
            <a:off x="6777205" y="2655575"/>
            <a:ext cx="1229927" cy="938743"/>
          </a:xfrm>
          <a:prstGeom prst="rect">
            <a:avLst/>
          </a:prstGeom>
        </p:spPr>
      </p:pic>
      <p:pic>
        <p:nvPicPr>
          <p:cNvPr id="26" name="Picture 25"/>
          <p:cNvPicPr>
            <a:picLocks noChangeAspect="1"/>
          </p:cNvPicPr>
          <p:nvPr/>
        </p:nvPicPr>
        <p:blipFill>
          <a:blip r:embed="rId5"/>
          <a:stretch>
            <a:fillRect/>
          </a:stretch>
        </p:blipFill>
        <p:spPr>
          <a:xfrm>
            <a:off x="4112016" y="2655575"/>
            <a:ext cx="936887" cy="926478"/>
          </a:xfrm>
          <a:prstGeom prst="rect">
            <a:avLst/>
          </a:prstGeom>
        </p:spPr>
      </p:pic>
      <p:pic>
        <p:nvPicPr>
          <p:cNvPr id="27" name="Picture 26"/>
          <p:cNvPicPr>
            <a:picLocks noChangeAspect="1"/>
          </p:cNvPicPr>
          <p:nvPr/>
        </p:nvPicPr>
        <p:blipFill>
          <a:blip r:embed="rId6"/>
          <a:stretch>
            <a:fillRect/>
          </a:stretch>
        </p:blipFill>
        <p:spPr>
          <a:xfrm>
            <a:off x="9852258" y="2740237"/>
            <a:ext cx="986076" cy="854082"/>
          </a:xfrm>
          <a:prstGeom prst="rect">
            <a:avLst/>
          </a:prstGeom>
        </p:spPr>
      </p:pic>
    </p:spTree>
    <p:extLst>
      <p:ext uri="{BB962C8B-B14F-4D97-AF65-F5344CB8AC3E}">
        <p14:creationId xmlns:p14="http://schemas.microsoft.com/office/powerpoint/2010/main" val="65248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573" y="1658859"/>
            <a:ext cx="11887200" cy="1181862"/>
          </a:xfrm>
        </p:spPr>
        <p:txBody>
          <a:bodyPr>
            <a:noAutofit/>
          </a:bodyPr>
          <a:lstStyle/>
          <a:p>
            <a:r>
              <a:rPr lang="en-US" sz="5505" dirty="0"/>
              <a:t>“You do not brand Outlook or Word, why do you need to do branding on collaboration sites?”</a:t>
            </a:r>
            <a:endParaRPr lang="en-GB" sz="5505" dirty="0"/>
          </a:p>
        </p:txBody>
      </p:sp>
      <p:sp>
        <p:nvSpPr>
          <p:cNvPr id="4" name="TextBox 3"/>
          <p:cNvSpPr txBox="1"/>
          <p:nvPr/>
        </p:nvSpPr>
        <p:spPr>
          <a:xfrm>
            <a:off x="4504837" y="4636429"/>
            <a:ext cx="7284088" cy="1630468"/>
          </a:xfrm>
          <a:prstGeom prst="rect">
            <a:avLst/>
          </a:prstGeom>
          <a:noFill/>
        </p:spPr>
        <p:txBody>
          <a:bodyPr wrap="square" rtlCol="0">
            <a:spAutoFit/>
          </a:bodyPr>
          <a:lstStyle/>
          <a:p>
            <a:r>
              <a:rPr lang="en-US" sz="2447" dirty="0">
                <a:latin typeface="Segoe UI" panose="020B0502040204020203" pitchFamily="34" charset="0"/>
                <a:cs typeface="Segoe UI" panose="020B0502040204020203" pitchFamily="34" charset="0"/>
              </a:rPr>
              <a:t>Applying branding is absolutely supported and understandable for intranet portals, but what about collaboration sites? It is recommended to consider the cost versus </a:t>
            </a:r>
            <a:r>
              <a:rPr lang="en-US" sz="2447" dirty="0" smtClean="0">
                <a:latin typeface="Segoe UI" panose="020B0502040204020203" pitchFamily="34" charset="0"/>
                <a:cs typeface="Segoe UI" panose="020B0502040204020203" pitchFamily="34" charset="0"/>
              </a:rPr>
              <a:t>gain.</a:t>
            </a:r>
            <a:endParaRPr lang="en-GB" sz="2447" dirty="0">
              <a:latin typeface="Segoe UI" panose="020B0502040204020203" pitchFamily="34" charset="0"/>
              <a:cs typeface="Segoe UI" panose="020B0502040204020203" pitchFamily="34" charset="0"/>
            </a:endParaRPr>
          </a:p>
        </p:txBody>
      </p:sp>
      <p:sp>
        <p:nvSpPr>
          <p:cNvPr id="5" name="TextBox 4"/>
          <p:cNvSpPr txBox="1"/>
          <p:nvPr/>
        </p:nvSpPr>
        <p:spPr>
          <a:xfrm>
            <a:off x="4504836" y="3827001"/>
            <a:ext cx="6023353" cy="1054259"/>
          </a:xfrm>
          <a:prstGeom prst="rect">
            <a:avLst/>
          </a:prstGeom>
          <a:noFill/>
        </p:spPr>
        <p:txBody>
          <a:bodyPr wrap="none" rtlCol="0">
            <a:spAutoFit/>
          </a:bodyPr>
          <a:lstStyle/>
          <a:p>
            <a:r>
              <a:rPr lang="en-US" sz="6117" dirty="0">
                <a:latin typeface="Segoe UI" panose="020B0502040204020203" pitchFamily="34" charset="0"/>
                <a:cs typeface="Segoe UI" panose="020B0502040204020203" pitchFamily="34" charset="0"/>
              </a:rPr>
              <a:t>Good question…</a:t>
            </a:r>
            <a:endParaRPr lang="en-GB" sz="611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36205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7254214" cy="4985980"/>
          </a:xfrm>
        </p:spPr>
        <p:txBody>
          <a:bodyPr/>
          <a:lstStyle/>
          <a:p>
            <a:r>
              <a:rPr lang="en-US" dirty="0" smtClean="0"/>
              <a:t>Use alternate methods rather than master pages</a:t>
            </a:r>
          </a:p>
          <a:p>
            <a:pPr lvl="1"/>
            <a:r>
              <a:rPr lang="en-US" dirty="0" smtClean="0"/>
              <a:t>All changes to OOB master pages are provided to your sites automatically without need to modify custom code</a:t>
            </a:r>
          </a:p>
          <a:p>
            <a:pPr lvl="1"/>
            <a:endParaRPr lang="en-US" dirty="0" smtClean="0"/>
          </a:p>
          <a:p>
            <a:r>
              <a:rPr lang="en-US" dirty="0" smtClean="0"/>
              <a:t>Avoid feature framework element usage</a:t>
            </a:r>
          </a:p>
          <a:p>
            <a:pPr lvl="1"/>
            <a:r>
              <a:rPr lang="en-US" dirty="0" smtClean="0"/>
              <a:t>Many feature framework elements will create dependency to xml files on the disk , which then cannot be removed easily (think “Content Migration”) </a:t>
            </a:r>
          </a:p>
          <a:p>
            <a:pPr lvl="1"/>
            <a:r>
              <a:rPr lang="en-US" dirty="0" smtClean="0"/>
              <a:t>Sandbox solutions will also impact future maintenance costs of the deployment</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623" t="242" r="5652" b="-242"/>
          <a:stretch/>
        </p:blipFill>
        <p:spPr>
          <a:xfrm>
            <a:off x="7528852" y="1822"/>
            <a:ext cx="4903503" cy="6990883"/>
          </a:xfrm>
          <a:prstGeom prst="rect">
            <a:avLst/>
          </a:prstGeom>
        </p:spPr>
      </p:pic>
      <p:sp>
        <p:nvSpPr>
          <p:cNvPr id="2" name="Title 1"/>
          <p:cNvSpPr>
            <a:spLocks noGrp="1"/>
          </p:cNvSpPr>
          <p:nvPr>
            <p:ph type="title"/>
          </p:nvPr>
        </p:nvSpPr>
        <p:spPr/>
        <p:txBody>
          <a:bodyPr/>
          <a:lstStyle/>
          <a:p>
            <a:r>
              <a:rPr lang="en-US" dirty="0" smtClean="0"/>
              <a:t>How to minimize future maintenance?</a:t>
            </a:r>
            <a:endParaRPr lang="en-US" dirty="0"/>
          </a:p>
        </p:txBody>
      </p:sp>
    </p:spTree>
    <p:extLst>
      <p:ext uri="{BB962C8B-B14F-4D97-AF65-F5344CB8AC3E}">
        <p14:creationId xmlns:p14="http://schemas.microsoft.com/office/powerpoint/2010/main" val="258669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8085" y="1481038"/>
            <a:ext cx="9501233" cy="1281154"/>
          </a:xfrm>
          <a:prstGeom prst="rect">
            <a:avLst/>
          </a:prstGeom>
        </p:spPr>
      </p:pic>
      <p:pic>
        <p:nvPicPr>
          <p:cNvPr id="3" name="Picture 2"/>
          <p:cNvPicPr>
            <a:picLocks noChangeAspect="1"/>
          </p:cNvPicPr>
          <p:nvPr/>
        </p:nvPicPr>
        <p:blipFill>
          <a:blip r:embed="rId4"/>
          <a:stretch>
            <a:fillRect/>
          </a:stretch>
        </p:blipFill>
        <p:spPr>
          <a:xfrm>
            <a:off x="1670904" y="2095312"/>
            <a:ext cx="9115559" cy="1516974"/>
          </a:xfrm>
          <a:prstGeom prst="rect">
            <a:avLst/>
          </a:prstGeom>
        </p:spPr>
      </p:pic>
      <p:pic>
        <p:nvPicPr>
          <p:cNvPr id="4" name="Picture 3"/>
          <p:cNvPicPr>
            <a:picLocks noChangeAspect="1"/>
          </p:cNvPicPr>
          <p:nvPr/>
        </p:nvPicPr>
        <p:blipFill>
          <a:blip r:embed="rId5"/>
          <a:stretch>
            <a:fillRect/>
          </a:stretch>
        </p:blipFill>
        <p:spPr>
          <a:xfrm>
            <a:off x="2902965" y="2711866"/>
            <a:ext cx="8499848" cy="2983306"/>
          </a:xfrm>
          <a:prstGeom prst="rect">
            <a:avLst/>
          </a:prstGeom>
        </p:spPr>
      </p:pic>
      <p:sp>
        <p:nvSpPr>
          <p:cNvPr id="9" name="Title 8"/>
          <p:cNvSpPr>
            <a:spLocks noGrp="1"/>
          </p:cNvSpPr>
          <p:nvPr>
            <p:ph type="title"/>
          </p:nvPr>
        </p:nvSpPr>
        <p:spPr/>
        <p:txBody>
          <a:bodyPr/>
          <a:lstStyle/>
          <a:p>
            <a:r>
              <a:rPr lang="en-US" sz="4896" dirty="0" smtClean="0"/>
              <a:t>Constant evolution of the user experience</a:t>
            </a:r>
            <a:endParaRPr lang="en-US" sz="4896" dirty="0"/>
          </a:p>
        </p:txBody>
      </p:sp>
    </p:spTree>
    <p:extLst>
      <p:ext uri="{BB962C8B-B14F-4D97-AF65-F5344CB8AC3E}">
        <p14:creationId xmlns:p14="http://schemas.microsoft.com/office/powerpoint/2010/main" val="1644740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Office 365 services and branding</a:t>
            </a:r>
            <a:endParaRPr lang="en-GB" dirty="0"/>
          </a:p>
        </p:txBody>
      </p:sp>
      <p:pic>
        <p:nvPicPr>
          <p:cNvPr id="3" name="Picture 2"/>
          <p:cNvPicPr>
            <a:picLocks noChangeAspect="1"/>
          </p:cNvPicPr>
          <p:nvPr/>
        </p:nvPicPr>
        <p:blipFill>
          <a:blip r:embed="rId2"/>
          <a:stretch>
            <a:fillRect/>
          </a:stretch>
        </p:blipFill>
        <p:spPr>
          <a:xfrm>
            <a:off x="1105669" y="1193006"/>
            <a:ext cx="7341689" cy="3797294"/>
          </a:xfrm>
          <a:prstGeom prst="rect">
            <a:avLst/>
          </a:prstGeom>
        </p:spPr>
      </p:pic>
      <p:pic>
        <p:nvPicPr>
          <p:cNvPr id="6" name="Picture 5"/>
          <p:cNvPicPr>
            <a:picLocks noChangeAspect="1"/>
          </p:cNvPicPr>
          <p:nvPr/>
        </p:nvPicPr>
        <p:blipFill>
          <a:blip r:embed="rId3"/>
          <a:stretch>
            <a:fillRect/>
          </a:stretch>
        </p:blipFill>
        <p:spPr>
          <a:xfrm>
            <a:off x="2537563" y="1798907"/>
            <a:ext cx="7362641" cy="3808130"/>
          </a:xfrm>
          <a:prstGeom prst="rect">
            <a:avLst/>
          </a:prstGeom>
        </p:spPr>
      </p:pic>
      <p:pic>
        <p:nvPicPr>
          <p:cNvPr id="4" name="Picture 3"/>
          <p:cNvPicPr>
            <a:picLocks noChangeAspect="1"/>
          </p:cNvPicPr>
          <p:nvPr/>
        </p:nvPicPr>
        <p:blipFill>
          <a:blip r:embed="rId4"/>
          <a:stretch>
            <a:fillRect/>
          </a:stretch>
        </p:blipFill>
        <p:spPr>
          <a:xfrm>
            <a:off x="4202013" y="2705174"/>
            <a:ext cx="7362641" cy="3808130"/>
          </a:xfrm>
          <a:prstGeom prst="rect">
            <a:avLst/>
          </a:prstGeom>
        </p:spPr>
      </p:pic>
    </p:spTree>
    <p:extLst>
      <p:ext uri="{BB962C8B-B14F-4D97-AF65-F5344CB8AC3E}">
        <p14:creationId xmlns:p14="http://schemas.microsoft.com/office/powerpoint/2010/main" val="1329208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88" dirty="0"/>
              <a:t>What is the challenge with custom master page?</a:t>
            </a:r>
          </a:p>
        </p:txBody>
      </p:sp>
      <p:cxnSp>
        <p:nvCxnSpPr>
          <p:cNvPr id="4" name="Straight Arrow Connector 3"/>
          <p:cNvCxnSpPr/>
          <p:nvPr/>
        </p:nvCxnSpPr>
        <p:spPr>
          <a:xfrm flipV="1">
            <a:off x="1063271" y="5495389"/>
            <a:ext cx="10477776" cy="14121"/>
          </a:xfrm>
          <a:prstGeom prst="straightConnector1">
            <a:avLst/>
          </a:prstGeom>
          <a:ln w="53975">
            <a:solidFill>
              <a:schemeClr val="bg1">
                <a:lumMod val="50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343256" y="5633186"/>
            <a:ext cx="616821" cy="384075"/>
          </a:xfrm>
          <a:prstGeom prst="rect">
            <a:avLst/>
          </a:prstGeom>
          <a:noFill/>
        </p:spPr>
        <p:txBody>
          <a:bodyPr wrap="none" lIns="0" tIns="0" rIns="0" bIns="0" rtlCol="0">
            <a:spAutoFit/>
          </a:bodyPr>
          <a:lstStyle/>
          <a:p>
            <a:r>
              <a:rPr lang="en-US" sz="2447" spc="-71" dirty="0">
                <a:solidFill>
                  <a:schemeClr val="tx2"/>
                </a:solidFill>
                <a:latin typeface="+mj-lt"/>
              </a:rPr>
              <a:t>Time</a:t>
            </a:r>
          </a:p>
        </p:txBody>
      </p:sp>
      <p:cxnSp>
        <p:nvCxnSpPr>
          <p:cNvPr id="12" name="Straight Connector 11"/>
          <p:cNvCxnSpPr/>
          <p:nvPr/>
        </p:nvCxnSpPr>
        <p:spPr>
          <a:xfrm flipH="1" flipV="1">
            <a:off x="3838282" y="5633187"/>
            <a:ext cx="788881" cy="527477"/>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88181" y="5368691"/>
            <a:ext cx="350102" cy="327170"/>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algn="ctr" defTabSz="931552"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7" name="Diamond 16"/>
          <p:cNvSpPr/>
          <p:nvPr/>
        </p:nvSpPr>
        <p:spPr bwMode="auto">
          <a:xfrm>
            <a:off x="7241735" y="5368691"/>
            <a:ext cx="350102" cy="327170"/>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algn="ctr" defTabSz="931552"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p:cNvCxnSpPr/>
          <p:nvPr/>
        </p:nvCxnSpPr>
        <p:spPr>
          <a:xfrm flipV="1">
            <a:off x="6757867" y="5695866"/>
            <a:ext cx="483867" cy="491158"/>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92399" y="2036427"/>
            <a:ext cx="1040549" cy="443193"/>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907932" y="3931222"/>
            <a:ext cx="10477776" cy="14121"/>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107024" y="4067783"/>
            <a:ext cx="1475944" cy="376385"/>
          </a:xfrm>
          <a:prstGeom prst="rect">
            <a:avLst/>
          </a:prstGeom>
          <a:noFill/>
        </p:spPr>
        <p:txBody>
          <a:bodyPr wrap="square" lIns="0" tIns="0" rIns="0" bIns="0" rtlCol="0">
            <a:spAutoFit/>
          </a:bodyPr>
          <a:lstStyle>
            <a:defPPr>
              <a:defRPr lang="en-US"/>
            </a:defPPr>
            <a:lvl1pPr algn="r">
              <a:defRPr sz="2399" spc="-70">
                <a:latin typeface="+mj-lt"/>
              </a:defRPr>
            </a:lvl1pPr>
          </a:lstStyle>
          <a:p>
            <a:r>
              <a:rPr lang="en-US" sz="2446" dirty="0" err="1">
                <a:solidFill>
                  <a:schemeClr val="tx2"/>
                </a:solidFill>
              </a:rPr>
              <a:t>Oob</a:t>
            </a:r>
            <a:r>
              <a:rPr lang="en-US" sz="2446" dirty="0">
                <a:solidFill>
                  <a:schemeClr val="tx2"/>
                </a:solidFill>
              </a:rPr>
              <a:t> Master</a:t>
            </a:r>
          </a:p>
        </p:txBody>
      </p:sp>
      <p:sp>
        <p:nvSpPr>
          <p:cNvPr id="44" name="TextBox 43"/>
          <p:cNvSpPr txBox="1"/>
          <p:nvPr/>
        </p:nvSpPr>
        <p:spPr>
          <a:xfrm>
            <a:off x="8277632" y="3439785"/>
            <a:ext cx="3305337" cy="383878"/>
          </a:xfrm>
          <a:prstGeom prst="rect">
            <a:avLst/>
          </a:prstGeom>
          <a:noFill/>
        </p:spPr>
        <p:txBody>
          <a:bodyPr wrap="square" lIns="0" tIns="0" rIns="0" bIns="0" rtlCol="0">
            <a:spAutoFit/>
          </a:bodyPr>
          <a:lstStyle/>
          <a:p>
            <a:pPr algn="r"/>
            <a:r>
              <a:rPr lang="en-US" sz="2446" spc="-71" dirty="0">
                <a:solidFill>
                  <a:schemeClr val="tx2"/>
                </a:solidFill>
                <a:latin typeface="+mj-lt"/>
              </a:rPr>
              <a:t>Custom Master</a:t>
            </a:r>
          </a:p>
        </p:txBody>
      </p:sp>
      <p:cxnSp>
        <p:nvCxnSpPr>
          <p:cNvPr id="100" name="Straight Connector 99"/>
          <p:cNvCxnSpPr/>
          <p:nvPr/>
        </p:nvCxnSpPr>
        <p:spPr>
          <a:xfrm flipH="1">
            <a:off x="8791121" y="2036425"/>
            <a:ext cx="1040549" cy="358477"/>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79935" y="3415410"/>
            <a:ext cx="0" cy="840595"/>
          </a:xfrm>
          <a:prstGeom prst="straightConnector1">
            <a:avLst/>
          </a:prstGeom>
          <a:ln w="53975">
            <a:solidFill>
              <a:schemeClr val="tx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53915" y="3553381"/>
            <a:ext cx="1363268" cy="287876"/>
          </a:xfrm>
          <a:prstGeom prst="rect">
            <a:avLst/>
          </a:prstGeom>
          <a:noFill/>
        </p:spPr>
        <p:txBody>
          <a:bodyPr wrap="square" lIns="0" tIns="0" rIns="0" bIns="0" rtlCol="0">
            <a:spAutoFit/>
          </a:bodyPr>
          <a:lstStyle/>
          <a:p>
            <a:pPr algn="ctr"/>
            <a:r>
              <a:rPr lang="en-US" sz="1834" spc="-71" dirty="0">
                <a:solidFill>
                  <a:schemeClr val="tx2"/>
                </a:solidFill>
                <a:latin typeface="+mj-lt"/>
              </a:rPr>
              <a:t>&lt;&lt; Copy &gt;&gt;</a:t>
            </a:r>
          </a:p>
        </p:txBody>
      </p:sp>
      <p:sp>
        <p:nvSpPr>
          <p:cNvPr id="13" name="TextBox 4"/>
          <p:cNvSpPr txBox="1"/>
          <p:nvPr/>
        </p:nvSpPr>
        <p:spPr>
          <a:xfrm>
            <a:off x="3931342" y="6085472"/>
            <a:ext cx="3781625" cy="731066"/>
          </a:xfrm>
          <a:prstGeom prst="rect">
            <a:avLst/>
          </a:prstGeom>
          <a:solidFill>
            <a:srgbClr val="505050"/>
          </a:solidFill>
          <a:ln w="19050">
            <a:noFill/>
            <a:prstDash val="solid"/>
            <a:miter lim="800000"/>
          </a:ln>
          <a:effectLst/>
        </p:spPr>
        <p:txBody>
          <a:bodyPr wrap="square" lIns="58152" tIns="29078" rIns="93045" bIns="2907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28" dirty="0"/>
              <a:t>Service updates for introducing new version of the out of the box master page with some new capabilities or bug fixes.</a:t>
            </a:r>
          </a:p>
        </p:txBody>
      </p:sp>
      <p:sp>
        <p:nvSpPr>
          <p:cNvPr id="99" name="TextBox 4"/>
          <p:cNvSpPr txBox="1"/>
          <p:nvPr/>
        </p:nvSpPr>
        <p:spPr>
          <a:xfrm>
            <a:off x="7591835" y="1337753"/>
            <a:ext cx="4078540" cy="731066"/>
          </a:xfrm>
          <a:prstGeom prst="rect">
            <a:avLst/>
          </a:prstGeom>
          <a:solidFill>
            <a:srgbClr val="505050"/>
          </a:solidFill>
          <a:ln w="19050">
            <a:noFill/>
            <a:prstDash val="solid"/>
            <a:miter lim="800000"/>
          </a:ln>
          <a:effectLst/>
        </p:spPr>
        <p:txBody>
          <a:bodyPr wrap="square" lIns="58152" tIns="29078" rIns="93045" bIns="2907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28" dirty="0"/>
              <a:t>Significant differences on the outcome unless custom master page been updated during the releases.</a:t>
            </a:r>
          </a:p>
        </p:txBody>
      </p:sp>
      <p:sp>
        <p:nvSpPr>
          <p:cNvPr id="28" name="TextBox 4"/>
          <p:cNvSpPr txBox="1"/>
          <p:nvPr/>
        </p:nvSpPr>
        <p:spPr>
          <a:xfrm>
            <a:off x="1063270" y="1350424"/>
            <a:ext cx="3563891" cy="731066"/>
          </a:xfrm>
          <a:prstGeom prst="rect">
            <a:avLst/>
          </a:prstGeom>
          <a:solidFill>
            <a:srgbClr val="505050"/>
          </a:solidFill>
          <a:ln w="19050">
            <a:noFill/>
            <a:prstDash val="solid"/>
            <a:miter lim="800000"/>
          </a:ln>
          <a:effectLst/>
        </p:spPr>
        <p:txBody>
          <a:bodyPr wrap="square" lIns="58152" tIns="29078" rIns="93045" bIns="2907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28" dirty="0"/>
              <a:t>New custom master page is created  by copying </a:t>
            </a:r>
            <a:r>
              <a:rPr lang="en-US" sz="1428" dirty="0" err="1"/>
              <a:t>oob</a:t>
            </a:r>
            <a:r>
              <a:rPr lang="en-US" sz="1428" dirty="0"/>
              <a:t> master or starting from scratch using </a:t>
            </a:r>
            <a:r>
              <a:rPr lang="en-US" sz="1428" dirty="0" err="1"/>
              <a:t>oob</a:t>
            </a:r>
            <a:r>
              <a:rPr lang="en-US" sz="1428" dirty="0"/>
              <a:t> master as the reference</a:t>
            </a:r>
          </a:p>
        </p:txBody>
      </p:sp>
      <p:grpSp>
        <p:nvGrpSpPr>
          <p:cNvPr id="5" name="Group 4"/>
          <p:cNvGrpSpPr/>
          <p:nvPr/>
        </p:nvGrpSpPr>
        <p:grpSpPr>
          <a:xfrm>
            <a:off x="1362938" y="4357210"/>
            <a:ext cx="2125241" cy="780186"/>
            <a:chOff x="1332642" y="4272381"/>
            <a:chExt cx="2084302" cy="765157"/>
          </a:xfrm>
        </p:grpSpPr>
        <p:grpSp>
          <p:nvGrpSpPr>
            <p:cNvPr id="3" name="Group 2"/>
            <p:cNvGrpSpPr/>
            <p:nvPr/>
          </p:nvGrpSpPr>
          <p:grpSpPr>
            <a:xfrm>
              <a:off x="1332642" y="4272381"/>
              <a:ext cx="2084302" cy="765157"/>
              <a:chOff x="1332642" y="4272381"/>
              <a:chExt cx="2084302" cy="765157"/>
            </a:xfrm>
          </p:grpSpPr>
          <p:grpSp>
            <p:nvGrpSpPr>
              <p:cNvPr id="80" name="Group 79"/>
              <p:cNvGrpSpPr/>
              <p:nvPr/>
            </p:nvGrpSpPr>
            <p:grpSpPr>
              <a:xfrm>
                <a:off x="1332642" y="4272381"/>
                <a:ext cx="621781" cy="765157"/>
                <a:chOff x="8228898" y="2273094"/>
                <a:chExt cx="621781" cy="765157"/>
              </a:xfrm>
            </p:grpSpPr>
            <p:pic>
              <p:nvPicPr>
                <p:cNvPr id="95" name="Picture 94"/>
                <p:cNvPicPr>
                  <a:picLocks noChangeAspect="1"/>
                </p:cNvPicPr>
                <p:nvPr/>
              </p:nvPicPr>
              <p:blipFill>
                <a:blip r:embed="rId3"/>
                <a:stretch>
                  <a:fillRect/>
                </a:stretch>
              </p:blipFill>
              <p:spPr>
                <a:xfrm>
                  <a:off x="8228898" y="2273094"/>
                  <a:ext cx="527111" cy="689388"/>
                </a:xfrm>
                <a:prstGeom prst="rect">
                  <a:avLst/>
                </a:prstGeom>
              </p:spPr>
            </p:pic>
            <p:pic>
              <p:nvPicPr>
                <p:cNvPr id="96" name="Picture 95"/>
                <p:cNvPicPr>
                  <a:picLocks noChangeAspect="1"/>
                </p:cNvPicPr>
                <p:nvPr/>
              </p:nvPicPr>
              <p:blipFill>
                <a:blip r:embed="rId3"/>
                <a:stretch>
                  <a:fillRect/>
                </a:stretch>
              </p:blipFill>
              <p:spPr>
                <a:xfrm>
                  <a:off x="8323568" y="2348863"/>
                  <a:ext cx="527111" cy="689388"/>
                </a:xfrm>
                <a:prstGeom prst="rect">
                  <a:avLst/>
                </a:prstGeom>
              </p:spPr>
            </p:pic>
            <p:sp>
              <p:nvSpPr>
                <p:cNvPr id="97" name="Right Triangle 96"/>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98" name="TextBox 97"/>
                <p:cNvSpPr txBox="1"/>
                <p:nvPr/>
              </p:nvSpPr>
              <p:spPr>
                <a:xfrm>
                  <a:off x="8385074" y="2783307"/>
                  <a:ext cx="376676" cy="172721"/>
                </a:xfrm>
                <a:prstGeom prst="rect">
                  <a:avLst/>
                </a:prstGeom>
                <a:noFill/>
              </p:spPr>
              <p:txBody>
                <a:bodyPr wrap="none" lIns="0" tIns="0" rIns="0" bIns="0" rtlCol="0">
                  <a:spAutoFit/>
                </a:bodyPr>
                <a:lstStyle/>
                <a:p>
                  <a:r>
                    <a:rPr lang="fi-FI" sz="1122" spc="-71" dirty="0" err="1">
                      <a:effectLst>
                        <a:outerShdw blurRad="50800" dist="38100" dir="2700000" algn="tl" rotWithShape="0">
                          <a:schemeClr val="tx2">
                            <a:alpha val="40000"/>
                          </a:schemeClr>
                        </a:outerShdw>
                      </a:effectLst>
                    </a:rPr>
                    <a:t>master</a:t>
                  </a:r>
                  <a:endParaRPr lang="en-US" sz="1122" spc="-71" dirty="0">
                    <a:effectLst>
                      <a:outerShdw blurRad="50800" dist="38100" dir="2700000" algn="tl" rotWithShape="0">
                        <a:schemeClr val="tx2">
                          <a:alpha val="40000"/>
                        </a:schemeClr>
                      </a:outerShdw>
                    </a:effectLst>
                  </a:endParaRPr>
                </a:p>
              </p:txBody>
            </p:sp>
          </p:grpSp>
          <p:sp>
            <p:nvSpPr>
              <p:cNvPr id="101" name="TextBox 100"/>
              <p:cNvSpPr txBox="1"/>
              <p:nvPr/>
            </p:nvSpPr>
            <p:spPr>
              <a:xfrm>
                <a:off x="1911049" y="4411906"/>
                <a:ext cx="1505895" cy="343581"/>
              </a:xfrm>
              <a:prstGeom prst="rect">
                <a:avLst/>
              </a:prstGeom>
              <a:noFill/>
            </p:spPr>
            <p:txBody>
              <a:bodyPr wrap="square" rtlCol="0">
                <a:spAutoFit/>
              </a:bodyPr>
              <a:lstStyle/>
              <a:p>
                <a:r>
                  <a:rPr lang="en-US" sz="1632" b="1" dirty="0" err="1">
                    <a:latin typeface="Segoe UI Light" panose="020B0502040204020203" pitchFamily="34" charset="0"/>
                    <a:cs typeface="Segoe UI Light" panose="020B0502040204020203" pitchFamily="34" charset="0"/>
                  </a:rPr>
                  <a:t>Seattle.master</a:t>
                </a:r>
                <a:endParaRPr lang="en-US" sz="1632" b="1" dirty="0">
                  <a:latin typeface="Segoe UI Light" panose="020B0502040204020203" pitchFamily="34" charset="0"/>
                  <a:cs typeface="Segoe UI Light" panose="020B0502040204020203" pitchFamily="34" charset="0"/>
                </a:endParaRPr>
              </a:p>
            </p:txBody>
          </p:sp>
        </p:grpSp>
        <p:sp>
          <p:nvSpPr>
            <p:cNvPr id="125" name="TextBox 124"/>
            <p:cNvSpPr txBox="1"/>
            <p:nvPr/>
          </p:nvSpPr>
          <p:spPr>
            <a:xfrm>
              <a:off x="2008534" y="4733039"/>
              <a:ext cx="1045920" cy="251224"/>
            </a:xfrm>
            <a:prstGeom prst="rect">
              <a:avLst/>
            </a:prstGeom>
            <a:noFill/>
          </p:spPr>
          <p:txBody>
            <a:bodyPr wrap="square" lIns="0" tIns="0" rIns="0" bIns="0" rtlCol="0">
              <a:spAutoFit/>
            </a:bodyPr>
            <a:lstStyle/>
            <a:p>
              <a:r>
                <a:rPr lang="en-US" sz="1632" spc="-71" dirty="0"/>
                <a:t>Version </a:t>
              </a:r>
              <a:r>
                <a:rPr lang="en-US" sz="1632" spc="-71" dirty="0" smtClean="0"/>
                <a:t>15.x</a:t>
              </a:r>
              <a:endParaRPr lang="en-US" sz="1632" spc="-71" dirty="0"/>
            </a:p>
          </p:txBody>
        </p:sp>
      </p:grpSp>
      <p:grpSp>
        <p:nvGrpSpPr>
          <p:cNvPr id="126" name="Group 125"/>
          <p:cNvGrpSpPr/>
          <p:nvPr/>
        </p:nvGrpSpPr>
        <p:grpSpPr>
          <a:xfrm>
            <a:off x="4685220" y="4395838"/>
            <a:ext cx="2125241" cy="780186"/>
            <a:chOff x="1332642" y="4272381"/>
            <a:chExt cx="2084302" cy="765157"/>
          </a:xfrm>
        </p:grpSpPr>
        <p:grpSp>
          <p:nvGrpSpPr>
            <p:cNvPr id="127" name="Group 126"/>
            <p:cNvGrpSpPr/>
            <p:nvPr/>
          </p:nvGrpSpPr>
          <p:grpSpPr>
            <a:xfrm>
              <a:off x="1332642" y="4272381"/>
              <a:ext cx="2084302" cy="765157"/>
              <a:chOff x="1332642" y="4272381"/>
              <a:chExt cx="2084302" cy="765157"/>
            </a:xfrm>
          </p:grpSpPr>
          <p:grpSp>
            <p:nvGrpSpPr>
              <p:cNvPr id="129" name="Group 128"/>
              <p:cNvGrpSpPr/>
              <p:nvPr/>
            </p:nvGrpSpPr>
            <p:grpSpPr>
              <a:xfrm>
                <a:off x="1332642" y="4272381"/>
                <a:ext cx="621781" cy="765157"/>
                <a:chOff x="8228898" y="2273094"/>
                <a:chExt cx="621781" cy="765157"/>
              </a:xfrm>
            </p:grpSpPr>
            <p:pic>
              <p:nvPicPr>
                <p:cNvPr id="131" name="Picture 130"/>
                <p:cNvPicPr>
                  <a:picLocks noChangeAspect="1"/>
                </p:cNvPicPr>
                <p:nvPr/>
              </p:nvPicPr>
              <p:blipFill>
                <a:blip r:embed="rId3"/>
                <a:stretch>
                  <a:fillRect/>
                </a:stretch>
              </p:blipFill>
              <p:spPr>
                <a:xfrm>
                  <a:off x="8228898" y="2273094"/>
                  <a:ext cx="527111" cy="689388"/>
                </a:xfrm>
                <a:prstGeom prst="rect">
                  <a:avLst/>
                </a:prstGeom>
              </p:spPr>
            </p:pic>
            <p:pic>
              <p:nvPicPr>
                <p:cNvPr id="132" name="Picture 131"/>
                <p:cNvPicPr>
                  <a:picLocks noChangeAspect="1"/>
                </p:cNvPicPr>
                <p:nvPr/>
              </p:nvPicPr>
              <p:blipFill>
                <a:blip r:embed="rId3"/>
                <a:stretch>
                  <a:fillRect/>
                </a:stretch>
              </p:blipFill>
              <p:spPr>
                <a:xfrm>
                  <a:off x="8323568" y="2348863"/>
                  <a:ext cx="527111" cy="689388"/>
                </a:xfrm>
                <a:prstGeom prst="rect">
                  <a:avLst/>
                </a:prstGeom>
              </p:spPr>
            </p:pic>
            <p:sp>
              <p:nvSpPr>
                <p:cNvPr id="133" name="Right Triangle 132"/>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8385074" y="2783307"/>
                  <a:ext cx="376676" cy="172721"/>
                </a:xfrm>
                <a:prstGeom prst="rect">
                  <a:avLst/>
                </a:prstGeom>
                <a:noFill/>
              </p:spPr>
              <p:txBody>
                <a:bodyPr wrap="none" lIns="0" tIns="0" rIns="0" bIns="0" rtlCol="0">
                  <a:spAutoFit/>
                </a:bodyPr>
                <a:lstStyle/>
                <a:p>
                  <a:r>
                    <a:rPr lang="fi-FI" sz="1122" spc="-71" dirty="0" err="1">
                      <a:effectLst>
                        <a:outerShdw blurRad="50800" dist="38100" dir="2700000" algn="tl" rotWithShape="0">
                          <a:schemeClr val="tx2">
                            <a:alpha val="40000"/>
                          </a:schemeClr>
                        </a:outerShdw>
                      </a:effectLst>
                    </a:rPr>
                    <a:t>master</a:t>
                  </a:r>
                  <a:endParaRPr lang="en-US" sz="1122" spc="-71" dirty="0">
                    <a:effectLst>
                      <a:outerShdw blurRad="50800" dist="38100" dir="2700000" algn="tl" rotWithShape="0">
                        <a:schemeClr val="tx2">
                          <a:alpha val="40000"/>
                        </a:schemeClr>
                      </a:outerShdw>
                    </a:effectLst>
                  </a:endParaRPr>
                </a:p>
              </p:txBody>
            </p:sp>
          </p:grpSp>
          <p:sp>
            <p:nvSpPr>
              <p:cNvPr id="130" name="TextBox 129"/>
              <p:cNvSpPr txBox="1"/>
              <p:nvPr/>
            </p:nvSpPr>
            <p:spPr>
              <a:xfrm>
                <a:off x="1911049" y="4411906"/>
                <a:ext cx="1505895" cy="343581"/>
              </a:xfrm>
              <a:prstGeom prst="rect">
                <a:avLst/>
              </a:prstGeom>
              <a:noFill/>
            </p:spPr>
            <p:txBody>
              <a:bodyPr wrap="square" rtlCol="0">
                <a:spAutoFit/>
              </a:bodyPr>
              <a:lstStyle/>
              <a:p>
                <a:r>
                  <a:rPr lang="en-US" sz="1632" b="1" dirty="0" err="1">
                    <a:latin typeface="Segoe UI Light" panose="020B0502040204020203" pitchFamily="34" charset="0"/>
                    <a:cs typeface="Segoe UI Light" panose="020B0502040204020203" pitchFamily="34" charset="0"/>
                  </a:rPr>
                  <a:t>Seattle.master</a:t>
                </a:r>
                <a:endParaRPr lang="en-US" sz="1632" b="1" dirty="0">
                  <a:latin typeface="Segoe UI Light" panose="020B0502040204020203" pitchFamily="34" charset="0"/>
                  <a:cs typeface="Segoe UI Light" panose="020B0502040204020203" pitchFamily="34" charset="0"/>
                </a:endParaRPr>
              </a:p>
            </p:txBody>
          </p:sp>
        </p:grpSp>
        <p:sp>
          <p:nvSpPr>
            <p:cNvPr id="128" name="TextBox 127"/>
            <p:cNvSpPr txBox="1"/>
            <p:nvPr/>
          </p:nvSpPr>
          <p:spPr>
            <a:xfrm>
              <a:off x="2008534" y="4733039"/>
              <a:ext cx="1045920" cy="251224"/>
            </a:xfrm>
            <a:prstGeom prst="rect">
              <a:avLst/>
            </a:prstGeom>
            <a:noFill/>
          </p:spPr>
          <p:txBody>
            <a:bodyPr wrap="square" lIns="0" tIns="0" rIns="0" bIns="0" rtlCol="0">
              <a:spAutoFit/>
            </a:bodyPr>
            <a:lstStyle/>
            <a:p>
              <a:r>
                <a:rPr lang="en-US" sz="1632" spc="-71" dirty="0"/>
                <a:t>Version </a:t>
              </a:r>
              <a:r>
                <a:rPr lang="en-US" sz="1632" spc="-71" dirty="0" smtClean="0"/>
                <a:t>16.x</a:t>
              </a:r>
              <a:endParaRPr lang="en-US" sz="1632" spc="-71" dirty="0"/>
            </a:p>
          </p:txBody>
        </p:sp>
      </p:grpSp>
      <p:grpSp>
        <p:nvGrpSpPr>
          <p:cNvPr id="135" name="Group 134"/>
          <p:cNvGrpSpPr/>
          <p:nvPr/>
        </p:nvGrpSpPr>
        <p:grpSpPr>
          <a:xfrm>
            <a:off x="8104030" y="4388477"/>
            <a:ext cx="2125241" cy="780186"/>
            <a:chOff x="1332642" y="4272381"/>
            <a:chExt cx="2084302" cy="765157"/>
          </a:xfrm>
        </p:grpSpPr>
        <p:grpSp>
          <p:nvGrpSpPr>
            <p:cNvPr id="136" name="Group 135"/>
            <p:cNvGrpSpPr/>
            <p:nvPr/>
          </p:nvGrpSpPr>
          <p:grpSpPr>
            <a:xfrm>
              <a:off x="1332642" y="4272381"/>
              <a:ext cx="2084302" cy="765157"/>
              <a:chOff x="1332642" y="4272381"/>
              <a:chExt cx="2084302" cy="765157"/>
            </a:xfrm>
          </p:grpSpPr>
          <p:grpSp>
            <p:nvGrpSpPr>
              <p:cNvPr id="138" name="Group 137"/>
              <p:cNvGrpSpPr/>
              <p:nvPr/>
            </p:nvGrpSpPr>
            <p:grpSpPr>
              <a:xfrm>
                <a:off x="1332642" y="4272381"/>
                <a:ext cx="621781" cy="765157"/>
                <a:chOff x="8228898" y="2273094"/>
                <a:chExt cx="621781" cy="765157"/>
              </a:xfrm>
            </p:grpSpPr>
            <p:pic>
              <p:nvPicPr>
                <p:cNvPr id="140" name="Picture 139"/>
                <p:cNvPicPr>
                  <a:picLocks noChangeAspect="1"/>
                </p:cNvPicPr>
                <p:nvPr/>
              </p:nvPicPr>
              <p:blipFill>
                <a:blip r:embed="rId3"/>
                <a:stretch>
                  <a:fillRect/>
                </a:stretch>
              </p:blipFill>
              <p:spPr>
                <a:xfrm>
                  <a:off x="8228898" y="2273094"/>
                  <a:ext cx="527111" cy="689388"/>
                </a:xfrm>
                <a:prstGeom prst="rect">
                  <a:avLst/>
                </a:prstGeom>
              </p:spPr>
            </p:pic>
            <p:pic>
              <p:nvPicPr>
                <p:cNvPr id="141" name="Picture 140"/>
                <p:cNvPicPr>
                  <a:picLocks noChangeAspect="1"/>
                </p:cNvPicPr>
                <p:nvPr/>
              </p:nvPicPr>
              <p:blipFill>
                <a:blip r:embed="rId3"/>
                <a:stretch>
                  <a:fillRect/>
                </a:stretch>
              </p:blipFill>
              <p:spPr>
                <a:xfrm>
                  <a:off x="8323568" y="2348863"/>
                  <a:ext cx="527111" cy="689388"/>
                </a:xfrm>
                <a:prstGeom prst="rect">
                  <a:avLst/>
                </a:prstGeom>
              </p:spPr>
            </p:pic>
            <p:sp>
              <p:nvSpPr>
                <p:cNvPr id="142" name="Right Triangle 141"/>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43" name="TextBox 142"/>
                <p:cNvSpPr txBox="1"/>
                <p:nvPr/>
              </p:nvSpPr>
              <p:spPr>
                <a:xfrm>
                  <a:off x="8385074" y="2783307"/>
                  <a:ext cx="376676" cy="172721"/>
                </a:xfrm>
                <a:prstGeom prst="rect">
                  <a:avLst/>
                </a:prstGeom>
                <a:noFill/>
              </p:spPr>
              <p:txBody>
                <a:bodyPr wrap="none" lIns="0" tIns="0" rIns="0" bIns="0" rtlCol="0">
                  <a:spAutoFit/>
                </a:bodyPr>
                <a:lstStyle/>
                <a:p>
                  <a:r>
                    <a:rPr lang="fi-FI" sz="1122" spc="-71" dirty="0" err="1">
                      <a:effectLst>
                        <a:outerShdw blurRad="50800" dist="38100" dir="2700000" algn="tl" rotWithShape="0">
                          <a:schemeClr val="tx2">
                            <a:alpha val="40000"/>
                          </a:schemeClr>
                        </a:outerShdw>
                      </a:effectLst>
                    </a:rPr>
                    <a:t>master</a:t>
                  </a:r>
                  <a:endParaRPr lang="en-US" sz="1122" spc="-71" dirty="0">
                    <a:effectLst>
                      <a:outerShdw blurRad="50800" dist="38100" dir="2700000" algn="tl" rotWithShape="0">
                        <a:schemeClr val="tx2">
                          <a:alpha val="40000"/>
                        </a:schemeClr>
                      </a:outerShdw>
                    </a:effectLst>
                  </a:endParaRPr>
                </a:p>
              </p:txBody>
            </p:sp>
          </p:grpSp>
          <p:sp>
            <p:nvSpPr>
              <p:cNvPr id="139" name="TextBox 138"/>
              <p:cNvSpPr txBox="1"/>
              <p:nvPr/>
            </p:nvSpPr>
            <p:spPr>
              <a:xfrm>
                <a:off x="1911049" y="4411906"/>
                <a:ext cx="1505895" cy="343581"/>
              </a:xfrm>
              <a:prstGeom prst="rect">
                <a:avLst/>
              </a:prstGeom>
              <a:noFill/>
            </p:spPr>
            <p:txBody>
              <a:bodyPr wrap="square" rtlCol="0">
                <a:spAutoFit/>
              </a:bodyPr>
              <a:lstStyle/>
              <a:p>
                <a:r>
                  <a:rPr lang="en-US" sz="1632" b="1" dirty="0" err="1">
                    <a:latin typeface="Segoe UI Light" panose="020B0502040204020203" pitchFamily="34" charset="0"/>
                    <a:cs typeface="Segoe UI Light" panose="020B0502040204020203" pitchFamily="34" charset="0"/>
                  </a:rPr>
                  <a:t>Seattle.master</a:t>
                </a:r>
                <a:endParaRPr lang="en-US" sz="1632" b="1" dirty="0">
                  <a:latin typeface="Segoe UI Light" panose="020B0502040204020203" pitchFamily="34" charset="0"/>
                  <a:cs typeface="Segoe UI Light" panose="020B0502040204020203" pitchFamily="34" charset="0"/>
                </a:endParaRPr>
              </a:p>
            </p:txBody>
          </p:sp>
        </p:grpSp>
        <p:sp>
          <p:nvSpPr>
            <p:cNvPr id="137" name="TextBox 136"/>
            <p:cNvSpPr txBox="1"/>
            <p:nvPr/>
          </p:nvSpPr>
          <p:spPr>
            <a:xfrm>
              <a:off x="2008534" y="4733039"/>
              <a:ext cx="1288517" cy="246321"/>
            </a:xfrm>
            <a:prstGeom prst="rect">
              <a:avLst/>
            </a:prstGeom>
            <a:noFill/>
          </p:spPr>
          <p:txBody>
            <a:bodyPr wrap="square" lIns="0" tIns="0" rIns="0" bIns="0" rtlCol="0">
              <a:spAutoFit/>
            </a:bodyPr>
            <a:lstStyle/>
            <a:p>
              <a:r>
                <a:rPr lang="en-US" sz="1632" spc="-71" dirty="0"/>
                <a:t>Version </a:t>
              </a:r>
              <a:r>
                <a:rPr lang="en-US" sz="1632" spc="-71" dirty="0" smtClean="0"/>
                <a:t>16.x.1</a:t>
              </a:r>
              <a:endParaRPr lang="en-US" sz="1632" spc="-71" dirty="0"/>
            </a:p>
          </p:txBody>
        </p:sp>
      </p:grpSp>
      <p:grpSp>
        <p:nvGrpSpPr>
          <p:cNvPr id="144" name="Group 143"/>
          <p:cNvGrpSpPr/>
          <p:nvPr/>
        </p:nvGrpSpPr>
        <p:grpSpPr>
          <a:xfrm>
            <a:off x="1324546" y="2533554"/>
            <a:ext cx="2125241" cy="780186"/>
            <a:chOff x="1332642" y="4272381"/>
            <a:chExt cx="2084302" cy="765157"/>
          </a:xfrm>
        </p:grpSpPr>
        <p:grpSp>
          <p:nvGrpSpPr>
            <p:cNvPr id="145" name="Group 144"/>
            <p:cNvGrpSpPr/>
            <p:nvPr/>
          </p:nvGrpSpPr>
          <p:grpSpPr>
            <a:xfrm>
              <a:off x="1332642" y="4272381"/>
              <a:ext cx="2084302" cy="765157"/>
              <a:chOff x="1332642" y="4272381"/>
              <a:chExt cx="2084302" cy="765157"/>
            </a:xfrm>
          </p:grpSpPr>
          <p:grpSp>
            <p:nvGrpSpPr>
              <p:cNvPr id="147" name="Group 146"/>
              <p:cNvGrpSpPr/>
              <p:nvPr/>
            </p:nvGrpSpPr>
            <p:grpSpPr>
              <a:xfrm>
                <a:off x="1332642" y="4272381"/>
                <a:ext cx="621781" cy="765157"/>
                <a:chOff x="8228898" y="2273094"/>
                <a:chExt cx="621781" cy="765157"/>
              </a:xfrm>
            </p:grpSpPr>
            <p:pic>
              <p:nvPicPr>
                <p:cNvPr id="149" name="Picture 148"/>
                <p:cNvPicPr>
                  <a:picLocks noChangeAspect="1"/>
                </p:cNvPicPr>
                <p:nvPr/>
              </p:nvPicPr>
              <p:blipFill>
                <a:blip r:embed="rId3"/>
                <a:stretch>
                  <a:fillRect/>
                </a:stretch>
              </p:blipFill>
              <p:spPr>
                <a:xfrm>
                  <a:off x="8228898" y="2273094"/>
                  <a:ext cx="527111" cy="689388"/>
                </a:xfrm>
                <a:prstGeom prst="rect">
                  <a:avLst/>
                </a:prstGeom>
              </p:spPr>
            </p:pic>
            <p:pic>
              <p:nvPicPr>
                <p:cNvPr id="150" name="Picture 149"/>
                <p:cNvPicPr>
                  <a:picLocks noChangeAspect="1"/>
                </p:cNvPicPr>
                <p:nvPr/>
              </p:nvPicPr>
              <p:blipFill>
                <a:blip r:embed="rId3"/>
                <a:stretch>
                  <a:fillRect/>
                </a:stretch>
              </p:blipFill>
              <p:spPr>
                <a:xfrm>
                  <a:off x="8323568" y="2348863"/>
                  <a:ext cx="527111" cy="689388"/>
                </a:xfrm>
                <a:prstGeom prst="rect">
                  <a:avLst/>
                </a:prstGeom>
              </p:spPr>
            </p:pic>
            <p:sp>
              <p:nvSpPr>
                <p:cNvPr id="151" name="Right Triangle 150"/>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52" name="TextBox 151"/>
                <p:cNvSpPr txBox="1"/>
                <p:nvPr/>
              </p:nvSpPr>
              <p:spPr>
                <a:xfrm>
                  <a:off x="8385074" y="2783307"/>
                  <a:ext cx="376676" cy="172721"/>
                </a:xfrm>
                <a:prstGeom prst="rect">
                  <a:avLst/>
                </a:prstGeom>
                <a:noFill/>
              </p:spPr>
              <p:txBody>
                <a:bodyPr wrap="none" lIns="0" tIns="0" rIns="0" bIns="0" rtlCol="0">
                  <a:spAutoFit/>
                </a:bodyPr>
                <a:lstStyle/>
                <a:p>
                  <a:r>
                    <a:rPr lang="fi-FI" sz="1122" spc="-71" dirty="0" err="1">
                      <a:solidFill>
                        <a:schemeClr val="bg1"/>
                      </a:solidFill>
                      <a:effectLst>
                        <a:outerShdw blurRad="50800" dist="38100" dir="2700000" algn="tl" rotWithShape="0">
                          <a:schemeClr val="tx2">
                            <a:alpha val="40000"/>
                          </a:schemeClr>
                        </a:outerShdw>
                      </a:effectLst>
                    </a:rPr>
                    <a:t>master</a:t>
                  </a:r>
                  <a:endParaRPr lang="en-US" sz="1122" spc="-71" dirty="0">
                    <a:solidFill>
                      <a:schemeClr val="bg1"/>
                    </a:solidFill>
                    <a:effectLst>
                      <a:outerShdw blurRad="50800" dist="38100" dir="2700000" algn="tl" rotWithShape="0">
                        <a:schemeClr val="tx2">
                          <a:alpha val="40000"/>
                        </a:schemeClr>
                      </a:outerShdw>
                    </a:effectLst>
                  </a:endParaRPr>
                </a:p>
              </p:txBody>
            </p:sp>
          </p:grpSp>
          <p:sp>
            <p:nvSpPr>
              <p:cNvPr id="148" name="TextBox 147"/>
              <p:cNvSpPr txBox="1"/>
              <p:nvPr/>
            </p:nvSpPr>
            <p:spPr>
              <a:xfrm>
                <a:off x="1911049" y="4411906"/>
                <a:ext cx="1505895" cy="336875"/>
              </a:xfrm>
              <a:prstGeom prst="rect">
                <a:avLst/>
              </a:prstGeom>
              <a:noFill/>
            </p:spPr>
            <p:txBody>
              <a:bodyPr wrap="square" rtlCol="0">
                <a:spAutoFit/>
              </a:bodyPr>
              <a:lstStyle/>
              <a:p>
                <a:r>
                  <a:rPr lang="en-US" sz="1632" b="1" dirty="0" err="1">
                    <a:latin typeface="Segoe UI Light" panose="020B0502040204020203" pitchFamily="34" charset="0"/>
                    <a:cs typeface="Segoe UI Light" panose="020B0502040204020203" pitchFamily="34" charset="0"/>
                  </a:rPr>
                  <a:t>contoso.master</a:t>
                </a:r>
                <a:endParaRPr lang="en-US" sz="1632" b="1" dirty="0">
                  <a:latin typeface="Segoe UI Light" panose="020B0502040204020203" pitchFamily="34" charset="0"/>
                  <a:cs typeface="Segoe UI Light" panose="020B0502040204020203" pitchFamily="34" charset="0"/>
                </a:endParaRPr>
              </a:p>
            </p:txBody>
          </p:sp>
        </p:grpSp>
        <p:sp>
          <p:nvSpPr>
            <p:cNvPr id="146" name="TextBox 145"/>
            <p:cNvSpPr txBox="1"/>
            <p:nvPr/>
          </p:nvSpPr>
          <p:spPr>
            <a:xfrm>
              <a:off x="2008534" y="4733039"/>
              <a:ext cx="1045920" cy="251224"/>
            </a:xfrm>
            <a:prstGeom prst="rect">
              <a:avLst/>
            </a:prstGeom>
            <a:noFill/>
          </p:spPr>
          <p:txBody>
            <a:bodyPr wrap="square" lIns="0" tIns="0" rIns="0" bIns="0" rtlCol="0">
              <a:spAutoFit/>
            </a:bodyPr>
            <a:lstStyle/>
            <a:p>
              <a:r>
                <a:rPr lang="en-US" sz="1632" spc="-71" dirty="0"/>
                <a:t>Version </a:t>
              </a:r>
              <a:r>
                <a:rPr lang="en-US" sz="1632" spc="-71" dirty="0" smtClean="0"/>
                <a:t>15.x</a:t>
              </a:r>
              <a:endParaRPr lang="en-US" sz="1632" spc="-71" dirty="0"/>
            </a:p>
          </p:txBody>
        </p:sp>
      </p:grpSp>
      <p:grpSp>
        <p:nvGrpSpPr>
          <p:cNvPr id="153" name="Group 152"/>
          <p:cNvGrpSpPr/>
          <p:nvPr/>
        </p:nvGrpSpPr>
        <p:grpSpPr>
          <a:xfrm>
            <a:off x="4685220" y="2578749"/>
            <a:ext cx="2125241" cy="780186"/>
            <a:chOff x="1332642" y="4272381"/>
            <a:chExt cx="2084302" cy="765157"/>
          </a:xfrm>
        </p:grpSpPr>
        <p:grpSp>
          <p:nvGrpSpPr>
            <p:cNvPr id="154" name="Group 153"/>
            <p:cNvGrpSpPr/>
            <p:nvPr/>
          </p:nvGrpSpPr>
          <p:grpSpPr>
            <a:xfrm>
              <a:off x="1332642" y="4272381"/>
              <a:ext cx="2084302" cy="765157"/>
              <a:chOff x="1332642" y="4272381"/>
              <a:chExt cx="2084302" cy="765157"/>
            </a:xfrm>
          </p:grpSpPr>
          <p:grpSp>
            <p:nvGrpSpPr>
              <p:cNvPr id="156" name="Group 155"/>
              <p:cNvGrpSpPr/>
              <p:nvPr/>
            </p:nvGrpSpPr>
            <p:grpSpPr>
              <a:xfrm>
                <a:off x="1332642" y="4272381"/>
                <a:ext cx="621781" cy="765157"/>
                <a:chOff x="8228898" y="2273094"/>
                <a:chExt cx="621781" cy="765157"/>
              </a:xfrm>
            </p:grpSpPr>
            <p:pic>
              <p:nvPicPr>
                <p:cNvPr id="158" name="Picture 157"/>
                <p:cNvPicPr>
                  <a:picLocks noChangeAspect="1"/>
                </p:cNvPicPr>
                <p:nvPr/>
              </p:nvPicPr>
              <p:blipFill>
                <a:blip r:embed="rId3"/>
                <a:stretch>
                  <a:fillRect/>
                </a:stretch>
              </p:blipFill>
              <p:spPr>
                <a:xfrm>
                  <a:off x="8228898" y="2273094"/>
                  <a:ext cx="527111" cy="689388"/>
                </a:xfrm>
                <a:prstGeom prst="rect">
                  <a:avLst/>
                </a:prstGeom>
              </p:spPr>
            </p:pic>
            <p:pic>
              <p:nvPicPr>
                <p:cNvPr id="159" name="Picture 158"/>
                <p:cNvPicPr>
                  <a:picLocks noChangeAspect="1"/>
                </p:cNvPicPr>
                <p:nvPr/>
              </p:nvPicPr>
              <p:blipFill>
                <a:blip r:embed="rId3"/>
                <a:stretch>
                  <a:fillRect/>
                </a:stretch>
              </p:blipFill>
              <p:spPr>
                <a:xfrm>
                  <a:off x="8323568" y="2348863"/>
                  <a:ext cx="527111" cy="689388"/>
                </a:xfrm>
                <a:prstGeom prst="rect">
                  <a:avLst/>
                </a:prstGeom>
              </p:spPr>
            </p:pic>
            <p:sp>
              <p:nvSpPr>
                <p:cNvPr id="160" name="Right Triangle 159"/>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61" name="TextBox 160"/>
                <p:cNvSpPr txBox="1"/>
                <p:nvPr/>
              </p:nvSpPr>
              <p:spPr>
                <a:xfrm>
                  <a:off x="8385074" y="2783307"/>
                  <a:ext cx="376676" cy="172721"/>
                </a:xfrm>
                <a:prstGeom prst="rect">
                  <a:avLst/>
                </a:prstGeom>
                <a:noFill/>
              </p:spPr>
              <p:txBody>
                <a:bodyPr wrap="none" lIns="0" tIns="0" rIns="0" bIns="0" rtlCol="0">
                  <a:spAutoFit/>
                </a:bodyPr>
                <a:lstStyle/>
                <a:p>
                  <a:r>
                    <a:rPr lang="fi-FI" sz="1122" spc="-71" dirty="0" err="1">
                      <a:solidFill>
                        <a:schemeClr val="bg1"/>
                      </a:solidFill>
                      <a:effectLst>
                        <a:outerShdw blurRad="50800" dist="38100" dir="2700000" algn="tl" rotWithShape="0">
                          <a:schemeClr val="tx2">
                            <a:alpha val="40000"/>
                          </a:schemeClr>
                        </a:outerShdw>
                      </a:effectLst>
                    </a:rPr>
                    <a:t>master</a:t>
                  </a:r>
                  <a:endParaRPr lang="en-US" sz="1122" spc="-71" dirty="0">
                    <a:solidFill>
                      <a:schemeClr val="bg1"/>
                    </a:solidFill>
                    <a:effectLst>
                      <a:outerShdw blurRad="50800" dist="38100" dir="2700000" algn="tl" rotWithShape="0">
                        <a:schemeClr val="tx2">
                          <a:alpha val="40000"/>
                        </a:schemeClr>
                      </a:outerShdw>
                    </a:effectLst>
                  </a:endParaRPr>
                </a:p>
              </p:txBody>
            </p:sp>
          </p:grpSp>
          <p:sp>
            <p:nvSpPr>
              <p:cNvPr id="157" name="TextBox 156"/>
              <p:cNvSpPr txBox="1"/>
              <p:nvPr/>
            </p:nvSpPr>
            <p:spPr>
              <a:xfrm>
                <a:off x="1911049" y="4411906"/>
                <a:ext cx="1505895" cy="336875"/>
              </a:xfrm>
              <a:prstGeom prst="rect">
                <a:avLst/>
              </a:prstGeom>
              <a:noFill/>
            </p:spPr>
            <p:txBody>
              <a:bodyPr wrap="square" rtlCol="0">
                <a:spAutoFit/>
              </a:bodyPr>
              <a:lstStyle/>
              <a:p>
                <a:r>
                  <a:rPr lang="en-US" sz="1632" b="1" dirty="0" err="1">
                    <a:latin typeface="Segoe UI Light" panose="020B0502040204020203" pitchFamily="34" charset="0"/>
                    <a:cs typeface="Segoe UI Light" panose="020B0502040204020203" pitchFamily="34" charset="0"/>
                  </a:rPr>
                  <a:t>contoso.master</a:t>
                </a:r>
                <a:endParaRPr lang="en-US" sz="1632" b="1" dirty="0">
                  <a:latin typeface="Segoe UI Light" panose="020B0502040204020203" pitchFamily="34" charset="0"/>
                  <a:cs typeface="Segoe UI Light" panose="020B0502040204020203" pitchFamily="34" charset="0"/>
                </a:endParaRPr>
              </a:p>
            </p:txBody>
          </p:sp>
        </p:grpSp>
        <p:sp>
          <p:nvSpPr>
            <p:cNvPr id="155" name="TextBox 154"/>
            <p:cNvSpPr txBox="1"/>
            <p:nvPr/>
          </p:nvSpPr>
          <p:spPr>
            <a:xfrm>
              <a:off x="2008534" y="4733039"/>
              <a:ext cx="1045920" cy="251224"/>
            </a:xfrm>
            <a:prstGeom prst="rect">
              <a:avLst/>
            </a:prstGeom>
            <a:noFill/>
          </p:spPr>
          <p:txBody>
            <a:bodyPr wrap="square" lIns="0" tIns="0" rIns="0" bIns="0" rtlCol="0">
              <a:spAutoFit/>
            </a:bodyPr>
            <a:lstStyle/>
            <a:p>
              <a:r>
                <a:rPr lang="en-US" sz="1632" spc="-71" dirty="0"/>
                <a:t>Version </a:t>
              </a:r>
              <a:r>
                <a:rPr lang="en-US" sz="1632" spc="-71" dirty="0" smtClean="0"/>
                <a:t>15.x</a:t>
              </a:r>
              <a:endParaRPr lang="en-US" sz="1632" spc="-71" dirty="0"/>
            </a:p>
          </p:txBody>
        </p:sp>
      </p:grpSp>
      <p:grpSp>
        <p:nvGrpSpPr>
          <p:cNvPr id="162" name="Group 161"/>
          <p:cNvGrpSpPr/>
          <p:nvPr/>
        </p:nvGrpSpPr>
        <p:grpSpPr>
          <a:xfrm>
            <a:off x="8104030" y="2558372"/>
            <a:ext cx="2125241" cy="780186"/>
            <a:chOff x="1332642" y="4272381"/>
            <a:chExt cx="2084302" cy="765157"/>
          </a:xfrm>
        </p:grpSpPr>
        <p:grpSp>
          <p:nvGrpSpPr>
            <p:cNvPr id="163" name="Group 162"/>
            <p:cNvGrpSpPr/>
            <p:nvPr/>
          </p:nvGrpSpPr>
          <p:grpSpPr>
            <a:xfrm>
              <a:off x="1332642" y="4272381"/>
              <a:ext cx="2084302" cy="765157"/>
              <a:chOff x="1332642" y="4272381"/>
              <a:chExt cx="2084302" cy="765157"/>
            </a:xfrm>
          </p:grpSpPr>
          <p:grpSp>
            <p:nvGrpSpPr>
              <p:cNvPr id="165" name="Group 164"/>
              <p:cNvGrpSpPr/>
              <p:nvPr/>
            </p:nvGrpSpPr>
            <p:grpSpPr>
              <a:xfrm>
                <a:off x="1332642" y="4272381"/>
                <a:ext cx="621781" cy="765157"/>
                <a:chOff x="8228898" y="2273094"/>
                <a:chExt cx="621781" cy="765157"/>
              </a:xfrm>
            </p:grpSpPr>
            <p:pic>
              <p:nvPicPr>
                <p:cNvPr id="167" name="Picture 166"/>
                <p:cNvPicPr>
                  <a:picLocks noChangeAspect="1"/>
                </p:cNvPicPr>
                <p:nvPr/>
              </p:nvPicPr>
              <p:blipFill>
                <a:blip r:embed="rId3"/>
                <a:stretch>
                  <a:fillRect/>
                </a:stretch>
              </p:blipFill>
              <p:spPr>
                <a:xfrm>
                  <a:off x="8228898" y="2273094"/>
                  <a:ext cx="527111" cy="689388"/>
                </a:xfrm>
                <a:prstGeom prst="rect">
                  <a:avLst/>
                </a:prstGeom>
              </p:spPr>
            </p:pic>
            <p:pic>
              <p:nvPicPr>
                <p:cNvPr id="168" name="Picture 167"/>
                <p:cNvPicPr>
                  <a:picLocks noChangeAspect="1"/>
                </p:cNvPicPr>
                <p:nvPr/>
              </p:nvPicPr>
              <p:blipFill>
                <a:blip r:embed="rId3"/>
                <a:stretch>
                  <a:fillRect/>
                </a:stretch>
              </p:blipFill>
              <p:spPr>
                <a:xfrm>
                  <a:off x="8323568" y="2348863"/>
                  <a:ext cx="527111" cy="689388"/>
                </a:xfrm>
                <a:prstGeom prst="rect">
                  <a:avLst/>
                </a:prstGeom>
              </p:spPr>
            </p:pic>
            <p:sp>
              <p:nvSpPr>
                <p:cNvPr id="169" name="Right Triangle 168"/>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169"/>
                <p:cNvSpPr txBox="1"/>
                <p:nvPr/>
              </p:nvSpPr>
              <p:spPr>
                <a:xfrm>
                  <a:off x="8385074" y="2783307"/>
                  <a:ext cx="376676" cy="172721"/>
                </a:xfrm>
                <a:prstGeom prst="rect">
                  <a:avLst/>
                </a:prstGeom>
                <a:noFill/>
              </p:spPr>
              <p:txBody>
                <a:bodyPr wrap="none" lIns="0" tIns="0" rIns="0" bIns="0" rtlCol="0">
                  <a:spAutoFit/>
                </a:bodyPr>
                <a:lstStyle/>
                <a:p>
                  <a:r>
                    <a:rPr lang="fi-FI" sz="1122" spc="-71" dirty="0" err="1">
                      <a:solidFill>
                        <a:schemeClr val="bg1"/>
                      </a:solidFill>
                      <a:effectLst>
                        <a:outerShdw blurRad="50800" dist="38100" dir="2700000" algn="tl" rotWithShape="0">
                          <a:schemeClr val="tx2">
                            <a:alpha val="40000"/>
                          </a:schemeClr>
                        </a:outerShdw>
                      </a:effectLst>
                    </a:rPr>
                    <a:t>master</a:t>
                  </a:r>
                  <a:endParaRPr lang="en-US" sz="1122" spc="-71" dirty="0">
                    <a:solidFill>
                      <a:schemeClr val="bg1"/>
                    </a:solidFill>
                    <a:effectLst>
                      <a:outerShdw blurRad="50800" dist="38100" dir="2700000" algn="tl" rotWithShape="0">
                        <a:schemeClr val="tx2">
                          <a:alpha val="40000"/>
                        </a:schemeClr>
                      </a:outerShdw>
                    </a:effectLst>
                  </a:endParaRPr>
                </a:p>
              </p:txBody>
            </p:sp>
          </p:grpSp>
          <p:sp>
            <p:nvSpPr>
              <p:cNvPr id="166" name="TextBox 165"/>
              <p:cNvSpPr txBox="1"/>
              <p:nvPr/>
            </p:nvSpPr>
            <p:spPr>
              <a:xfrm>
                <a:off x="1911049" y="4411906"/>
                <a:ext cx="1505895" cy="336875"/>
              </a:xfrm>
              <a:prstGeom prst="rect">
                <a:avLst/>
              </a:prstGeom>
              <a:noFill/>
            </p:spPr>
            <p:txBody>
              <a:bodyPr wrap="square" rtlCol="0">
                <a:spAutoFit/>
              </a:bodyPr>
              <a:lstStyle/>
              <a:p>
                <a:r>
                  <a:rPr lang="en-US" sz="1632" b="1" dirty="0" err="1">
                    <a:latin typeface="Segoe UI Light" panose="020B0502040204020203" pitchFamily="34" charset="0"/>
                    <a:cs typeface="Segoe UI Light" panose="020B0502040204020203" pitchFamily="34" charset="0"/>
                  </a:rPr>
                  <a:t>contoso.master</a:t>
                </a:r>
                <a:endParaRPr lang="en-US" sz="1632" b="1" dirty="0">
                  <a:latin typeface="Segoe UI Light" panose="020B0502040204020203" pitchFamily="34" charset="0"/>
                  <a:cs typeface="Segoe UI Light" panose="020B0502040204020203" pitchFamily="34" charset="0"/>
                </a:endParaRPr>
              </a:p>
            </p:txBody>
          </p:sp>
        </p:grpSp>
        <p:sp>
          <p:nvSpPr>
            <p:cNvPr id="164" name="TextBox 163"/>
            <p:cNvSpPr txBox="1"/>
            <p:nvPr/>
          </p:nvSpPr>
          <p:spPr>
            <a:xfrm>
              <a:off x="2008534" y="4733039"/>
              <a:ext cx="1045920" cy="251224"/>
            </a:xfrm>
            <a:prstGeom prst="rect">
              <a:avLst/>
            </a:prstGeom>
            <a:noFill/>
          </p:spPr>
          <p:txBody>
            <a:bodyPr wrap="square" lIns="0" tIns="0" rIns="0" bIns="0" rtlCol="0">
              <a:spAutoFit/>
            </a:bodyPr>
            <a:lstStyle/>
            <a:p>
              <a:r>
                <a:rPr lang="en-US" sz="1632" spc="-71" dirty="0"/>
                <a:t>Version </a:t>
              </a:r>
              <a:r>
                <a:rPr lang="en-US" sz="1632" spc="-71" dirty="0" smtClean="0"/>
                <a:t>15.x</a:t>
              </a:r>
              <a:endParaRPr lang="en-US" sz="1632" spc="-71" dirty="0"/>
            </a:p>
          </p:txBody>
        </p:sp>
      </p:grpSp>
    </p:spTree>
    <p:extLst>
      <p:ext uri="{BB962C8B-B14F-4D97-AF65-F5344CB8AC3E}">
        <p14:creationId xmlns:p14="http://schemas.microsoft.com/office/powerpoint/2010/main" val="3585013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anim calcmode="lin" valueType="num">
                                      <p:cBhvr>
                                        <p:cTn id="13" dur="1000" fill="hold"/>
                                        <p:tgtEl>
                                          <p:spTgt spid="144"/>
                                        </p:tgtEl>
                                        <p:attrNameLst>
                                          <p:attrName>ppt_x</p:attrName>
                                        </p:attrNameLst>
                                      </p:cBhvr>
                                      <p:tavLst>
                                        <p:tav tm="0">
                                          <p:val>
                                            <p:strVal val="#ppt_x"/>
                                          </p:val>
                                        </p:tav>
                                        <p:tav tm="100000">
                                          <p:val>
                                            <p:strVal val="#ppt_x"/>
                                          </p:val>
                                        </p:tav>
                                      </p:tavLst>
                                    </p:anim>
                                    <p:anim calcmode="lin" valueType="num">
                                      <p:cBhvr>
                                        <p:cTn id="14" dur="1000" fill="hold"/>
                                        <p:tgtEl>
                                          <p:spTgt spid="1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1000"/>
                                        <p:tgtEl>
                                          <p:spTgt spid="105"/>
                                        </p:tgtEl>
                                      </p:cBhvr>
                                    </p:animEffect>
                                    <p:anim calcmode="lin" valueType="num">
                                      <p:cBhvr>
                                        <p:cTn id="18" dur="1000" fill="hold"/>
                                        <p:tgtEl>
                                          <p:spTgt spid="105"/>
                                        </p:tgtEl>
                                        <p:attrNameLst>
                                          <p:attrName>ppt_x</p:attrName>
                                        </p:attrNameLst>
                                      </p:cBhvr>
                                      <p:tavLst>
                                        <p:tav tm="0">
                                          <p:val>
                                            <p:strVal val="#ppt_x"/>
                                          </p:val>
                                        </p:tav>
                                        <p:tav tm="100000">
                                          <p:val>
                                            <p:strVal val="#ppt_x"/>
                                          </p:val>
                                        </p:tav>
                                      </p:tavLst>
                                    </p:anim>
                                    <p:anim calcmode="lin" valueType="num">
                                      <p:cBhvr>
                                        <p:cTn id="19" dur="1000" fill="hold"/>
                                        <p:tgtEl>
                                          <p:spTgt spid="10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1000"/>
                                        <p:tgtEl>
                                          <p:spTgt spid="126"/>
                                        </p:tgtEl>
                                      </p:cBhvr>
                                    </p:animEffect>
                                    <p:anim calcmode="lin" valueType="num">
                                      <p:cBhvr>
                                        <p:cTn id="50" dur="1000" fill="hold"/>
                                        <p:tgtEl>
                                          <p:spTgt spid="126"/>
                                        </p:tgtEl>
                                        <p:attrNameLst>
                                          <p:attrName>ppt_x</p:attrName>
                                        </p:attrNameLst>
                                      </p:cBhvr>
                                      <p:tavLst>
                                        <p:tav tm="0">
                                          <p:val>
                                            <p:strVal val="#ppt_x"/>
                                          </p:val>
                                        </p:tav>
                                        <p:tav tm="100000">
                                          <p:val>
                                            <p:strVal val="#ppt_x"/>
                                          </p:val>
                                        </p:tav>
                                      </p:tavLst>
                                    </p:anim>
                                    <p:anim calcmode="lin" valueType="num">
                                      <p:cBhvr>
                                        <p:cTn id="51" dur="1000" fill="hold"/>
                                        <p:tgtEl>
                                          <p:spTgt spid="12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1000"/>
                                        <p:tgtEl>
                                          <p:spTgt spid="153"/>
                                        </p:tgtEl>
                                      </p:cBhvr>
                                    </p:animEffect>
                                    <p:anim calcmode="lin" valueType="num">
                                      <p:cBhvr>
                                        <p:cTn id="55" dur="1000" fill="hold"/>
                                        <p:tgtEl>
                                          <p:spTgt spid="153"/>
                                        </p:tgtEl>
                                        <p:attrNameLst>
                                          <p:attrName>ppt_x</p:attrName>
                                        </p:attrNameLst>
                                      </p:cBhvr>
                                      <p:tavLst>
                                        <p:tav tm="0">
                                          <p:val>
                                            <p:strVal val="#ppt_x"/>
                                          </p:val>
                                        </p:tav>
                                        <p:tav tm="100000">
                                          <p:val>
                                            <p:strVal val="#ppt_x"/>
                                          </p:val>
                                        </p:tav>
                                      </p:tavLst>
                                    </p:anim>
                                    <p:anim calcmode="lin" valueType="num">
                                      <p:cBhvr>
                                        <p:cTn id="56"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5"/>
                                        </p:tgtEl>
                                        <p:attrNameLst>
                                          <p:attrName>style.visibility</p:attrName>
                                        </p:attrNameLst>
                                      </p:cBhvr>
                                      <p:to>
                                        <p:strVal val="visible"/>
                                      </p:to>
                                    </p:set>
                                    <p:animEffect transition="in" filter="fade">
                                      <p:cBhvr>
                                        <p:cTn id="66" dur="1000"/>
                                        <p:tgtEl>
                                          <p:spTgt spid="135"/>
                                        </p:tgtEl>
                                      </p:cBhvr>
                                    </p:animEffect>
                                    <p:anim calcmode="lin" valueType="num">
                                      <p:cBhvr>
                                        <p:cTn id="67" dur="1000" fill="hold"/>
                                        <p:tgtEl>
                                          <p:spTgt spid="135"/>
                                        </p:tgtEl>
                                        <p:attrNameLst>
                                          <p:attrName>ppt_x</p:attrName>
                                        </p:attrNameLst>
                                      </p:cBhvr>
                                      <p:tavLst>
                                        <p:tav tm="0">
                                          <p:val>
                                            <p:strVal val="#ppt_x"/>
                                          </p:val>
                                        </p:tav>
                                        <p:tav tm="100000">
                                          <p:val>
                                            <p:strVal val="#ppt_x"/>
                                          </p:val>
                                        </p:tav>
                                      </p:tavLst>
                                    </p:anim>
                                    <p:anim calcmode="lin" valueType="num">
                                      <p:cBhvr>
                                        <p:cTn id="68" dur="1000" fill="hold"/>
                                        <p:tgtEl>
                                          <p:spTgt spid="13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fade">
                                      <p:cBhvr>
                                        <p:cTn id="71" dur="1000"/>
                                        <p:tgtEl>
                                          <p:spTgt spid="162"/>
                                        </p:tgtEl>
                                      </p:cBhvr>
                                    </p:animEffect>
                                    <p:anim calcmode="lin" valueType="num">
                                      <p:cBhvr>
                                        <p:cTn id="72" dur="1000" fill="hold"/>
                                        <p:tgtEl>
                                          <p:spTgt spid="162"/>
                                        </p:tgtEl>
                                        <p:attrNameLst>
                                          <p:attrName>ppt_x</p:attrName>
                                        </p:attrNameLst>
                                      </p:cBhvr>
                                      <p:tavLst>
                                        <p:tav tm="0">
                                          <p:val>
                                            <p:strVal val="#ppt_x"/>
                                          </p:val>
                                        </p:tav>
                                        <p:tav tm="100000">
                                          <p:val>
                                            <p:strVal val="#ppt_x"/>
                                          </p:val>
                                        </p:tav>
                                      </p:tavLst>
                                    </p:anim>
                                    <p:anim calcmode="lin" valueType="num">
                                      <p:cBhvr>
                                        <p:cTn id="73" dur="1000" fill="hold"/>
                                        <p:tgtEl>
                                          <p:spTgt spid="16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1000"/>
                                        <p:tgtEl>
                                          <p:spTgt spid="100"/>
                                        </p:tgtEl>
                                      </p:cBhvr>
                                    </p:animEffect>
                                    <p:anim calcmode="lin" valueType="num">
                                      <p:cBhvr>
                                        <p:cTn id="77" dur="1000" fill="hold"/>
                                        <p:tgtEl>
                                          <p:spTgt spid="100"/>
                                        </p:tgtEl>
                                        <p:attrNameLst>
                                          <p:attrName>ppt_x</p:attrName>
                                        </p:attrNameLst>
                                      </p:cBhvr>
                                      <p:tavLst>
                                        <p:tav tm="0">
                                          <p:val>
                                            <p:strVal val="#ppt_x"/>
                                          </p:val>
                                        </p:tav>
                                        <p:tav tm="100000">
                                          <p:val>
                                            <p:strVal val="#ppt_x"/>
                                          </p:val>
                                        </p:tav>
                                      </p:tavLst>
                                    </p:anim>
                                    <p:anim calcmode="lin" valueType="num">
                                      <p:cBhvr>
                                        <p:cTn id="78" dur="1000" fill="hold"/>
                                        <p:tgtEl>
                                          <p:spTgt spid="10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FB13D1C689144BB5F9CE4432496FCB" ma:contentTypeVersion="3" ma:contentTypeDescription="Create a new document." ma:contentTypeScope="" ma:versionID="45689452ebc316cc5c3ee4f1ac837b9e">
  <xsd:schema xmlns:xsd="http://www.w3.org/2001/XMLSchema" xmlns:xs="http://www.w3.org/2001/XMLSchema" xmlns:p="http://schemas.microsoft.com/office/2006/metadata/properties" xmlns:ns2="cf1a6e66-1f70-4758-bffa-fec7fdad6eba" targetNamespace="http://schemas.microsoft.com/office/2006/metadata/properties" ma:root="true" ma:fieldsID="38272a2f48d79c7bd86df38da2c689da" ns2:_="">
    <xsd:import namespace="cf1a6e66-1f70-4758-bffa-fec7fdad6eba"/>
    <xsd:element name="properties">
      <xsd:complexType>
        <xsd:sequence>
          <xsd:element name="documentManagement">
            <xsd:complexType>
              <xsd:all>
                <xsd:element ref="ns2:SharedWithUsers" minOccurs="0"/>
                <xsd:element ref="ns2:SharedWithDetail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1a6e66-1f70-4758-bffa-fec7fdad6eb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7CA7BB-A97D-4C43-8923-6F669CC869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1a6e66-1f70-4758-bffa-fec7fdad6e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cf1a6e66-1f70-4758-bffa-fec7fdad6eba"/>
    <ds:schemaRef ds:uri="http://purl.org/dc/terms/"/>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252</TotalTime>
  <Words>2279</Words>
  <Application>Microsoft Office PowerPoint</Application>
  <PresentationFormat>Custom</PresentationFormat>
  <Paragraphs>281</Paragraphs>
  <Slides>34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Consolas</vt:lpstr>
      <vt:lpstr>Segoe UI</vt:lpstr>
      <vt:lpstr>Segoe UI Light</vt:lpstr>
      <vt:lpstr>Wingdings</vt:lpstr>
      <vt:lpstr>5-30610_Microsoft_Ignite_Keynote_Template</vt:lpstr>
      <vt:lpstr>PowerPoint Presentation</vt:lpstr>
      <vt:lpstr>Deep Dive into Safe SharePoint Branding in Office 365 Using Repeatable Patterns and Practices </vt:lpstr>
      <vt:lpstr>Agenda</vt:lpstr>
      <vt:lpstr>Recommendations</vt:lpstr>
      <vt:lpstr>“You do not brand Outlook or Word, why do you need to do branding on collaboration sites?”</vt:lpstr>
      <vt:lpstr>How to minimize future maintenance?</vt:lpstr>
      <vt:lpstr>Constant evolution of the user experience</vt:lpstr>
      <vt:lpstr>Office 365 services and branding</vt:lpstr>
      <vt:lpstr>What is the challenge with custom master page?</vt:lpstr>
      <vt:lpstr>“But I have always customized my sites with custom master, what has changed?”</vt:lpstr>
      <vt:lpstr>“How should I get my files uploaded to the SharePoint sites? Using sandbox?”</vt:lpstr>
      <vt:lpstr>“I have an intranet portal and I need to do heavy branding customizations!”</vt:lpstr>
      <vt:lpstr>Themes</vt:lpstr>
      <vt:lpstr>SharePoint Color Palette Tool v1.00</vt:lpstr>
      <vt:lpstr>Handling themes from SP Apps</vt:lpstr>
      <vt:lpstr>Demo SharePoint Themes  </vt:lpstr>
      <vt:lpstr>Adding alternative styling for host web</vt:lpstr>
      <vt:lpstr>Controlling CSS from App</vt:lpstr>
      <vt:lpstr>Demo Using alternate css and custom logo  </vt:lpstr>
      <vt:lpstr>Office 365 Themes</vt:lpstr>
      <vt:lpstr>Controlling themes for Office 365</vt:lpstr>
      <vt:lpstr>Demo Office 365 Themes </vt:lpstr>
      <vt:lpstr>Responsiveness in SharePoint?</vt:lpstr>
      <vt:lpstr>New portal experiences are natively implemented as responsive in  Office 365</vt:lpstr>
      <vt:lpstr>Demo Transforming out of the box master pages responsive with custom CSS </vt:lpstr>
      <vt:lpstr>Branding options for SharePoint sites</vt:lpstr>
      <vt:lpstr>What about custom controls in my custom master page for UX?</vt:lpstr>
      <vt:lpstr>Web control to client side solution</vt:lpstr>
      <vt:lpstr>JavaScript embedding for web control replacement</vt:lpstr>
      <vt:lpstr>Demo Embed second level navigation </vt:lpstr>
      <vt:lpstr>“JavaScript embedding could be impacted if elements in master are changed?”</vt:lpstr>
      <vt:lpstr>Summary</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2015</dc:subject>
  <dc:creator>Vesa Juvonen</dc:creator>
  <cp:keywords>Microsoft Ignite 2015</cp:keywords>
  <dc:description>Template: Mitchell Derrey, Silver Fox Productions
Formatting: 
Audience Type: Internal/External</dc:description>
  <cp:lastModifiedBy>Vesa Juvonen</cp:lastModifiedBy>
  <cp:revision>61</cp:revision>
  <dcterms:created xsi:type="dcterms:W3CDTF">2015-04-29T14:21:04Z</dcterms:created>
  <dcterms:modified xsi:type="dcterms:W3CDTF">2015-05-04T20:10:10Z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0x01010090FB13D1C689144BB5F9CE4432496FCB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